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9"/>
  </p:notesMasterIdLst>
  <p:handoutMasterIdLst>
    <p:handoutMasterId r:id="rId30"/>
  </p:handoutMasterIdLst>
  <p:sldIdLst>
    <p:sldId id="256" r:id="rId5"/>
    <p:sldId id="257" r:id="rId6"/>
    <p:sldId id="445" r:id="rId7"/>
    <p:sldId id="444" r:id="rId8"/>
    <p:sldId id="443" r:id="rId9"/>
    <p:sldId id="425" r:id="rId10"/>
    <p:sldId id="430" r:id="rId11"/>
    <p:sldId id="431" r:id="rId12"/>
    <p:sldId id="426" r:id="rId13"/>
    <p:sldId id="440" r:id="rId14"/>
    <p:sldId id="441" r:id="rId15"/>
    <p:sldId id="438" r:id="rId16"/>
    <p:sldId id="439" r:id="rId17"/>
    <p:sldId id="432" r:id="rId18"/>
    <p:sldId id="442" r:id="rId19"/>
    <p:sldId id="433" r:id="rId20"/>
    <p:sldId id="434" r:id="rId21"/>
    <p:sldId id="435" r:id="rId22"/>
    <p:sldId id="436" r:id="rId23"/>
    <p:sldId id="437" r:id="rId24"/>
    <p:sldId id="429" r:id="rId25"/>
    <p:sldId id="307" r:id="rId26"/>
    <p:sldId id="277" r:id="rId27"/>
    <p:sldId id="278" r:id="rId28"/>
  </p:sldIdLst>
  <p:sldSz cx="9144000" cy="5143500" type="screen16x9"/>
  <p:notesSz cx="6858000" cy="9144000"/>
  <p:embeddedFontLst>
    <p:embeddedFont>
      <p:font typeface="Arial Black" panose="020B0604020202020204" pitchFamily="34" charset="0"/>
      <p:bold r:id="rId31"/>
    </p:embeddedFont>
    <p:embeddedFont>
      <p:font typeface="Proxima Nova" panose="020F0502020204030204" pitchFamily="34" charset="0"/>
      <p:regular r:id="rId32"/>
      <p:bold r:id="rId33"/>
      <p:italic r:id="rId34"/>
      <p:boldItalic r:id="rId35"/>
    </p:embeddedFont>
    <p:embeddedFont>
      <p:font typeface="Proxima Nova Semibold"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1BCC5C12-7152-9849-8789-6EB6D360229E}">
          <p14:sldIdLst>
            <p14:sldId id="256"/>
            <p14:sldId id="257"/>
            <p14:sldId id="445"/>
            <p14:sldId id="444"/>
            <p14:sldId id="443"/>
          </p14:sldIdLst>
        </p14:section>
        <p14:section name="Method" id="{D1C82A26-A059-5143-BA23-A87F3D83E6FB}">
          <p14:sldIdLst>
            <p14:sldId id="425"/>
            <p14:sldId id="430"/>
            <p14:sldId id="431"/>
            <p14:sldId id="426"/>
            <p14:sldId id="440"/>
            <p14:sldId id="441"/>
            <p14:sldId id="438"/>
            <p14:sldId id="439"/>
            <p14:sldId id="432"/>
            <p14:sldId id="442"/>
            <p14:sldId id="433"/>
            <p14:sldId id="434"/>
            <p14:sldId id="435"/>
            <p14:sldId id="436"/>
            <p14:sldId id="437"/>
            <p14:sldId id="429"/>
          </p14:sldIdLst>
        </p14:section>
        <p14:section name="Conclusion" id="{A237DAC4-6B66-D845-A6D5-C2381CB0EEAE}">
          <p14:sldIdLst>
            <p14:sldId id="307"/>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E86A66"/>
    <a:srgbClr val="FF7E79"/>
    <a:srgbClr val="FBECF4"/>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9"/>
    <p:restoredTop sz="96286"/>
  </p:normalViewPr>
  <p:slideViewPr>
    <p:cSldViewPr snapToGrid="0">
      <p:cViewPr varScale="1">
        <p:scale>
          <a:sx n="144" d="100"/>
          <a:sy n="144" d="100"/>
        </p:scale>
        <p:origin x="992" y="496"/>
      </p:cViewPr>
      <p:guideLst/>
    </p:cSldViewPr>
  </p:slideViewPr>
  <p:notesTextViewPr>
    <p:cViewPr>
      <p:scale>
        <a:sx n="1" d="1"/>
        <a:sy n="1" d="1"/>
      </p:scale>
      <p:origin x="0" y="0"/>
    </p:cViewPr>
  </p:notesTextViewPr>
  <p:notesViewPr>
    <p:cSldViewPr snapToGrid="0">
      <p:cViewPr varScale="1">
        <p:scale>
          <a:sx n="78" d="100"/>
          <a:sy n="78" d="100"/>
        </p:scale>
        <p:origin x="31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53302-A1FF-AFA4-21D3-976F014F63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3555C6-13DF-3AE5-EC6A-3DAADA0D49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4085A2-CB59-E943-B25D-4C4C67FD9510}" type="datetimeFigureOut">
              <a:rPr lang="en-US" smtClean="0"/>
              <a:t>10/29/25</a:t>
            </a:fld>
            <a:endParaRPr lang="en-US"/>
          </a:p>
        </p:txBody>
      </p:sp>
      <p:sp>
        <p:nvSpPr>
          <p:cNvPr id="4" name="Footer Placeholder 3">
            <a:extLst>
              <a:ext uri="{FF2B5EF4-FFF2-40B4-BE49-F238E27FC236}">
                <a16:creationId xmlns:a16="http://schemas.microsoft.com/office/drawing/2014/main" id="{3D073F6F-F4C7-0DEA-DAFF-AEBDA7BC43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EDF8E8-995B-8AA3-0E5D-0900CB3E23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3203A-25F5-054B-A556-3147692A650C}" type="slidenum">
              <a:rPr lang="en-US" smtClean="0"/>
              <a:t>‹#›</a:t>
            </a:fld>
            <a:endParaRPr lang="en-US"/>
          </a:p>
        </p:txBody>
      </p:sp>
    </p:spTree>
    <p:extLst>
      <p:ext uri="{BB962C8B-B14F-4D97-AF65-F5344CB8AC3E}">
        <p14:creationId xmlns:p14="http://schemas.microsoft.com/office/powerpoint/2010/main" val="2032253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0b2032d1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40b2032d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a829c49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a829c49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90BD1705-B3D1-2AF9-425F-0461B0443F0A}"/>
            </a:ext>
          </a:extLst>
        </p:cNvPr>
        <p:cNvGrpSpPr/>
        <p:nvPr/>
      </p:nvGrpSpPr>
      <p:grpSpPr>
        <a:xfrm>
          <a:off x="0" y="0"/>
          <a:ext cx="0" cy="0"/>
          <a:chOff x="0" y="0"/>
          <a:chExt cx="0" cy="0"/>
        </a:xfrm>
      </p:grpSpPr>
      <p:sp>
        <p:nvSpPr>
          <p:cNvPr id="238" name="Google Shape;238;g36a829c497e_0_41:notes">
            <a:extLst>
              <a:ext uri="{FF2B5EF4-FFF2-40B4-BE49-F238E27FC236}">
                <a16:creationId xmlns:a16="http://schemas.microsoft.com/office/drawing/2014/main" id="{AE302481-046D-AAF9-5A4A-A304E71955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a829c497e_0_41:notes">
            <a:extLst>
              <a:ext uri="{FF2B5EF4-FFF2-40B4-BE49-F238E27FC236}">
                <a16:creationId xmlns:a16="http://schemas.microsoft.com/office/drawing/2014/main" id="{456C8AEE-E203-A555-9D1C-3A8AB382B9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4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78EED-515E-F711-19F0-2E8C299EED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BD0A1-23A1-B9AE-3978-A9FEB28B98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02BC52-FD9B-B71B-F7D1-3BBE551C55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749270-E240-798C-A9E2-D35C58B175D9}"/>
              </a:ext>
            </a:extLst>
          </p:cNvPr>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54510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667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6a323b23b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6a323b23b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7139a94259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7139a94259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Black" type="title">
  <p:cSld name="TITLE">
    <p:bg>
      <p:bgPr>
        <a:solidFill>
          <a:schemeClr val="dk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571525" y="519150"/>
            <a:ext cx="8406300" cy="2052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2200"/>
              <a:buNone/>
              <a:defRPr sz="2200" b="0" i="0">
                <a:solidFill>
                  <a:schemeClr val="lt1"/>
                </a:solidFill>
                <a:latin typeface="+mn-lt"/>
                <a:cs typeface="Arial" panose="020B0604020202020204" pitchFamily="34" charset="0"/>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dirty="0"/>
          </a:p>
        </p:txBody>
      </p:sp>
      <p:sp>
        <p:nvSpPr>
          <p:cNvPr id="13" name="Google Shape;13;p2"/>
          <p:cNvSpPr txBox="1">
            <a:spLocks noGrp="1"/>
          </p:cNvSpPr>
          <p:nvPr>
            <p:ph type="subTitle" idx="1"/>
          </p:nvPr>
        </p:nvSpPr>
        <p:spPr>
          <a:xfrm>
            <a:off x="571525" y="2634800"/>
            <a:ext cx="82608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1600"/>
              <a:buNone/>
              <a:defRPr sz="1600" b="0" i="0">
                <a:solidFill>
                  <a:schemeClr val="lt1"/>
                </a:solidFill>
                <a:latin typeface="+mn-lt"/>
                <a:cs typeface="Arial" panose="020B0604020202020204" pitchFamily="34" charset="0"/>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dirty="0"/>
          </a:p>
        </p:txBody>
      </p:sp>
      <p:sp>
        <p:nvSpPr>
          <p:cNvPr id="14" name="Google Shape;14;p2"/>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15" name="Google Shape;15;p2"/>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16" name="Google Shape;16;p2"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17" name="Google Shape;17;p2"/>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8" name="Google Shape;18;p2"/>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19" name="Google Shape;19;p2" title="Unbound_GHC.png"/>
          <p:cNvPicPr preferRelativeResize="0"/>
          <p:nvPr/>
        </p:nvPicPr>
        <p:blipFill rotWithShape="1">
          <a:blip r:embed="rId3">
            <a:alphaModFix/>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 column simple white">
  <p:cSld name="CUSTOM_1">
    <p:bg>
      <p:bgPr>
        <a:solidFill>
          <a:schemeClr val="lt1"/>
        </a:solidFill>
        <a:effectLst/>
      </p:bgPr>
    </p:bg>
    <p:spTree>
      <p:nvGrpSpPr>
        <p:cNvPr id="1" name="Shape 193"/>
        <p:cNvGrpSpPr/>
        <p:nvPr/>
      </p:nvGrpSpPr>
      <p:grpSpPr>
        <a:xfrm>
          <a:off x="0" y="0"/>
          <a:ext cx="0" cy="0"/>
          <a:chOff x="0" y="0"/>
          <a:chExt cx="0" cy="0"/>
        </a:xfrm>
      </p:grpSpPr>
      <p:sp>
        <p:nvSpPr>
          <p:cNvPr id="194" name="Google Shape;194;p22"/>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0"/>
              </a:spcAft>
              <a:buClr>
                <a:schemeClr val="dk2"/>
              </a:buClr>
              <a:buSzPts val="800"/>
              <a:buNone/>
              <a:defRPr sz="2400" b="1" i="0">
                <a:solidFill>
                  <a:schemeClr val="accent1"/>
                </a:solidFill>
                <a:latin typeface="Arial Black" panose="020B0604020202020204" pitchFamily="34" charset="0"/>
                <a:cs typeface="Arial Black"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95" name="Google Shape;195;p22"/>
          <p:cNvSpPr txBox="1">
            <a:spLocks noGrp="1"/>
          </p:cNvSpPr>
          <p:nvPr>
            <p:ph type="subTitle" idx="2"/>
          </p:nvPr>
        </p:nvSpPr>
        <p:spPr>
          <a:xfrm>
            <a:off x="571525" y="1371600"/>
            <a:ext cx="7616400" cy="314250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96" name="Google Shape;196;p22"/>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197" name="Google Shape;197;p22"/>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pic>
        <p:nvPicPr>
          <p:cNvPr id="198" name="Google Shape;198;p22" title="GHC_PPTPPT Slide 5.png"/>
          <p:cNvPicPr preferRelativeResize="0"/>
          <p:nvPr/>
        </p:nvPicPr>
        <p:blipFill rotWithShape="1">
          <a:blip r:embed="rId2">
            <a:alphaModFix/>
          </a:blip>
          <a:srcRect b="98765"/>
          <a:stretch/>
        </p:blipFill>
        <p:spPr>
          <a:xfrm>
            <a:off x="0" y="0"/>
            <a:ext cx="9144000" cy="63501"/>
          </a:xfrm>
          <a:prstGeom prst="rect">
            <a:avLst/>
          </a:prstGeom>
          <a:noFill/>
          <a:ln>
            <a:noFill/>
          </a:ln>
        </p:spPr>
      </p:pic>
      <p:sp>
        <p:nvSpPr>
          <p:cNvPr id="199" name="Google Shape;199;p22"/>
          <p:cNvSpPr txBox="1">
            <a:spLocks noGrp="1"/>
          </p:cNvSpPr>
          <p:nvPr>
            <p:ph type="subTitle" idx="3"/>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sp>
        <p:nvSpPr>
          <p:cNvPr id="200" name="Google Shape;200;p22"/>
          <p:cNvSpPr txBox="1">
            <a:spLocks noGrp="1"/>
          </p:cNvSpPr>
          <p:nvPr>
            <p:ph type="subTitle" idx="4"/>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pic>
        <p:nvPicPr>
          <p:cNvPr id="201" name="Google Shape;201;p22" title="Unbound_GHC_Black.png"/>
          <p:cNvPicPr preferRelativeResize="0"/>
          <p:nvPr/>
        </p:nvPicPr>
        <p:blipFill rotWithShape="1">
          <a:blip r:embed="rId3">
            <a:alphaModFix/>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 column simple grey" userDrawn="1">
  <p:cSld name="CUSTOM_1_1">
    <p:bg>
      <p:bgPr>
        <a:solidFill>
          <a:schemeClr val="lt2"/>
        </a:solidFill>
        <a:effectLst/>
      </p:bgPr>
    </p:bg>
    <p:spTree>
      <p:nvGrpSpPr>
        <p:cNvPr id="1" name="Shape 209"/>
        <p:cNvGrpSpPr/>
        <p:nvPr/>
      </p:nvGrpSpPr>
      <p:grpSpPr>
        <a:xfrm>
          <a:off x="0" y="0"/>
          <a:ext cx="0" cy="0"/>
          <a:chOff x="0" y="0"/>
          <a:chExt cx="0" cy="0"/>
        </a:xfrm>
      </p:grpSpPr>
      <p:sp>
        <p:nvSpPr>
          <p:cNvPr id="210" name="Google Shape;210;p24"/>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marL="7938" lvl="0" indent="0">
              <a:lnSpc>
                <a:spcPct val="100000"/>
              </a:lnSpc>
              <a:spcBef>
                <a:spcPts val="0"/>
              </a:spcBef>
              <a:spcAft>
                <a:spcPts val="0"/>
              </a:spcAft>
              <a:buClr>
                <a:schemeClr val="dk2"/>
              </a:buClr>
              <a:buSzPts val="800"/>
              <a:buNone/>
              <a:tabLst/>
              <a:defRPr sz="2400" b="1" i="0">
                <a:solidFill>
                  <a:schemeClr val="accent3">
                    <a:lumMod val="90000"/>
                    <a:lumOff val="10000"/>
                  </a:schemeClr>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211" name="Google Shape;211;p24"/>
          <p:cNvSpPr txBox="1">
            <a:spLocks noGrp="1"/>
          </p:cNvSpPr>
          <p:nvPr>
            <p:ph type="subTitle" idx="2"/>
          </p:nvPr>
        </p:nvSpPr>
        <p:spPr>
          <a:xfrm>
            <a:off x="571525" y="1371600"/>
            <a:ext cx="7616400" cy="3142500"/>
          </a:xfrm>
          <a:prstGeom prst="rect">
            <a:avLst/>
          </a:prstGeom>
        </p:spPr>
        <p:txBody>
          <a:bodyPr spcFirstLastPara="1" wrap="square" lIns="0" tIns="0" rIns="0" bIns="0" anchor="t" anchorCtr="0">
            <a:noAutofit/>
          </a:bodyPr>
          <a:lstStyle>
            <a:lvl1pPr marL="0" lvl="0" indent="0">
              <a:lnSpc>
                <a:spcPct val="100000"/>
              </a:lnSpc>
              <a:spcBef>
                <a:spcPts val="0"/>
              </a:spcBef>
              <a:spcAft>
                <a:spcPts val="120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212" name="Google Shape;212;p24"/>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213" name="Google Shape;213;p24"/>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pic>
        <p:nvPicPr>
          <p:cNvPr id="214" name="Google Shape;214;p24" title="GHC_PPTPPT Slide 5.png"/>
          <p:cNvPicPr preferRelativeResize="0"/>
          <p:nvPr/>
        </p:nvPicPr>
        <p:blipFill rotWithShape="1">
          <a:blip r:embed="rId2">
            <a:alphaModFix/>
          </a:blip>
          <a:srcRect b="98765"/>
          <a:stretch/>
        </p:blipFill>
        <p:spPr>
          <a:xfrm>
            <a:off x="0" y="0"/>
            <a:ext cx="9144000" cy="63501"/>
          </a:xfrm>
          <a:prstGeom prst="rect">
            <a:avLst/>
          </a:prstGeom>
          <a:noFill/>
          <a:ln>
            <a:noFill/>
          </a:ln>
        </p:spPr>
      </p:pic>
      <p:pic>
        <p:nvPicPr>
          <p:cNvPr id="217" name="Google Shape;217;p24" title="Unbound_GHC_Black.png"/>
          <p:cNvPicPr preferRelativeResize="0"/>
          <p:nvPr/>
        </p:nvPicPr>
        <p:blipFill rotWithShape="1">
          <a:blip r:embed="rId3">
            <a:alphaModFix/>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lack">
  <p:cSld name="BLANK_1_1">
    <p:bg>
      <p:bgPr>
        <a:solidFill>
          <a:schemeClr val="dk1"/>
        </a:solidFill>
        <a:effectLst/>
      </p:bgPr>
    </p:bg>
    <p:spTree>
      <p:nvGrpSpPr>
        <p:cNvPr id="1" name="Shape 224"/>
        <p:cNvGrpSpPr/>
        <p:nvPr/>
      </p:nvGrpSpPr>
      <p:grpSpPr>
        <a:xfrm>
          <a:off x="0" y="0"/>
          <a:ext cx="0" cy="0"/>
          <a:chOff x="0" y="0"/>
          <a:chExt cx="0" cy="0"/>
        </a:xfrm>
      </p:grpSpPr>
      <p:sp>
        <p:nvSpPr>
          <p:cNvPr id="225" name="Google Shape;225;p26"/>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6" name="Google Shape;226;p26"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227" name="Google Shape;227;p26"/>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None/>
              <a:defRPr sz="6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600"/>
              <a:buNone/>
              <a:defRPr sz="600">
                <a:solidFill>
                  <a:schemeClr val="lt1"/>
                </a:solidFill>
              </a:defRPr>
            </a:lvl2pPr>
            <a:lvl3pPr lvl="2">
              <a:spcBef>
                <a:spcPts val="0"/>
              </a:spcBef>
              <a:spcAft>
                <a:spcPts val="0"/>
              </a:spcAft>
              <a:buClr>
                <a:schemeClr val="lt1"/>
              </a:buClr>
              <a:buSzPts val="600"/>
              <a:buNone/>
              <a:defRPr sz="600">
                <a:solidFill>
                  <a:schemeClr val="lt1"/>
                </a:solidFill>
              </a:defRPr>
            </a:lvl3pPr>
            <a:lvl4pPr lvl="3">
              <a:spcBef>
                <a:spcPts val="0"/>
              </a:spcBef>
              <a:spcAft>
                <a:spcPts val="0"/>
              </a:spcAft>
              <a:buClr>
                <a:schemeClr val="lt1"/>
              </a:buClr>
              <a:buSzPts val="600"/>
              <a:buNone/>
              <a:defRPr sz="600">
                <a:solidFill>
                  <a:schemeClr val="lt1"/>
                </a:solidFill>
              </a:defRPr>
            </a:lvl4pPr>
            <a:lvl5pPr lvl="4">
              <a:spcBef>
                <a:spcPts val="0"/>
              </a:spcBef>
              <a:spcAft>
                <a:spcPts val="0"/>
              </a:spcAft>
              <a:buClr>
                <a:schemeClr val="lt1"/>
              </a:buClr>
              <a:buSzPts val="600"/>
              <a:buNone/>
              <a:defRPr sz="600">
                <a:solidFill>
                  <a:schemeClr val="lt1"/>
                </a:solidFill>
              </a:defRPr>
            </a:lvl5pPr>
            <a:lvl6pPr lvl="5">
              <a:spcBef>
                <a:spcPts val="0"/>
              </a:spcBef>
              <a:spcAft>
                <a:spcPts val="0"/>
              </a:spcAft>
              <a:buClr>
                <a:schemeClr val="lt1"/>
              </a:buClr>
              <a:buSzPts val="600"/>
              <a:buNone/>
              <a:defRPr sz="600">
                <a:solidFill>
                  <a:schemeClr val="lt1"/>
                </a:solidFill>
              </a:defRPr>
            </a:lvl6pPr>
            <a:lvl7pPr lvl="6">
              <a:spcBef>
                <a:spcPts val="0"/>
              </a:spcBef>
              <a:spcAft>
                <a:spcPts val="0"/>
              </a:spcAft>
              <a:buClr>
                <a:schemeClr val="lt1"/>
              </a:buClr>
              <a:buSzPts val="600"/>
              <a:buNone/>
              <a:defRPr sz="600">
                <a:solidFill>
                  <a:schemeClr val="lt1"/>
                </a:solidFill>
              </a:defRPr>
            </a:lvl7pPr>
            <a:lvl8pPr lvl="7">
              <a:spcBef>
                <a:spcPts val="0"/>
              </a:spcBef>
              <a:spcAft>
                <a:spcPts val="0"/>
              </a:spcAft>
              <a:buClr>
                <a:schemeClr val="lt1"/>
              </a:buClr>
              <a:buSzPts val="600"/>
              <a:buNone/>
              <a:defRPr sz="600">
                <a:solidFill>
                  <a:schemeClr val="lt1"/>
                </a:solidFill>
              </a:defRPr>
            </a:lvl8pPr>
            <a:lvl9pPr lvl="8">
              <a:spcBef>
                <a:spcPts val="0"/>
              </a:spcBef>
              <a:spcAft>
                <a:spcPts val="0"/>
              </a:spcAft>
              <a:buClr>
                <a:schemeClr val="lt1"/>
              </a:buClr>
              <a:buSzPts val="600"/>
              <a:buNone/>
              <a:defRPr sz="600">
                <a:solidFill>
                  <a:schemeClr val="lt1"/>
                </a:solidFill>
              </a:defRPr>
            </a:lvl9pPr>
          </a:lstStyle>
          <a:p>
            <a:endParaRPr dirty="0"/>
          </a:p>
        </p:txBody>
      </p:sp>
      <p:sp>
        <p:nvSpPr>
          <p:cNvPr id="228" name="Google Shape;228;p26"/>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None/>
              <a:defRPr sz="6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600"/>
              <a:buNone/>
              <a:defRPr sz="600">
                <a:solidFill>
                  <a:schemeClr val="lt1"/>
                </a:solidFill>
              </a:defRPr>
            </a:lvl2pPr>
            <a:lvl3pPr lvl="2">
              <a:spcBef>
                <a:spcPts val="0"/>
              </a:spcBef>
              <a:spcAft>
                <a:spcPts val="0"/>
              </a:spcAft>
              <a:buClr>
                <a:schemeClr val="lt1"/>
              </a:buClr>
              <a:buSzPts val="600"/>
              <a:buNone/>
              <a:defRPr sz="600">
                <a:solidFill>
                  <a:schemeClr val="lt1"/>
                </a:solidFill>
              </a:defRPr>
            </a:lvl3pPr>
            <a:lvl4pPr lvl="3">
              <a:spcBef>
                <a:spcPts val="0"/>
              </a:spcBef>
              <a:spcAft>
                <a:spcPts val="0"/>
              </a:spcAft>
              <a:buClr>
                <a:schemeClr val="lt1"/>
              </a:buClr>
              <a:buSzPts val="600"/>
              <a:buNone/>
              <a:defRPr sz="600">
                <a:solidFill>
                  <a:schemeClr val="lt1"/>
                </a:solidFill>
              </a:defRPr>
            </a:lvl4pPr>
            <a:lvl5pPr lvl="4">
              <a:spcBef>
                <a:spcPts val="0"/>
              </a:spcBef>
              <a:spcAft>
                <a:spcPts val="0"/>
              </a:spcAft>
              <a:buClr>
                <a:schemeClr val="lt1"/>
              </a:buClr>
              <a:buSzPts val="600"/>
              <a:buNone/>
              <a:defRPr sz="600">
                <a:solidFill>
                  <a:schemeClr val="lt1"/>
                </a:solidFill>
              </a:defRPr>
            </a:lvl5pPr>
            <a:lvl6pPr lvl="5">
              <a:spcBef>
                <a:spcPts val="0"/>
              </a:spcBef>
              <a:spcAft>
                <a:spcPts val="0"/>
              </a:spcAft>
              <a:buClr>
                <a:schemeClr val="lt1"/>
              </a:buClr>
              <a:buSzPts val="600"/>
              <a:buNone/>
              <a:defRPr sz="600">
                <a:solidFill>
                  <a:schemeClr val="lt1"/>
                </a:solidFill>
              </a:defRPr>
            </a:lvl6pPr>
            <a:lvl7pPr lvl="6">
              <a:spcBef>
                <a:spcPts val="0"/>
              </a:spcBef>
              <a:spcAft>
                <a:spcPts val="0"/>
              </a:spcAft>
              <a:buClr>
                <a:schemeClr val="lt1"/>
              </a:buClr>
              <a:buSzPts val="600"/>
              <a:buNone/>
              <a:defRPr sz="600">
                <a:solidFill>
                  <a:schemeClr val="lt1"/>
                </a:solidFill>
              </a:defRPr>
            </a:lvl7pPr>
            <a:lvl8pPr lvl="7">
              <a:spcBef>
                <a:spcPts val="0"/>
              </a:spcBef>
              <a:spcAft>
                <a:spcPts val="0"/>
              </a:spcAft>
              <a:buClr>
                <a:schemeClr val="lt1"/>
              </a:buClr>
              <a:buSzPts val="600"/>
              <a:buNone/>
              <a:defRPr sz="600">
                <a:solidFill>
                  <a:schemeClr val="lt1"/>
                </a:solidFill>
              </a:defRPr>
            </a:lvl8pPr>
            <a:lvl9pPr lvl="8">
              <a:spcBef>
                <a:spcPts val="0"/>
              </a:spcBef>
              <a:spcAft>
                <a:spcPts val="0"/>
              </a:spcAft>
              <a:buClr>
                <a:schemeClr val="lt1"/>
              </a:buClr>
              <a:buSzPts val="600"/>
              <a:buNone/>
              <a:defRPr sz="600">
                <a:solidFill>
                  <a:schemeClr val="lt1"/>
                </a:solidFill>
              </a:defRPr>
            </a:lvl9pPr>
          </a:lstStyle>
          <a:p>
            <a:endParaRPr dirty="0"/>
          </a:p>
        </p:txBody>
      </p:sp>
      <p:pic>
        <p:nvPicPr>
          <p:cNvPr id="229" name="Google Shape;229;p26" title="Unbound_GHC.png"/>
          <p:cNvPicPr preferRelativeResize="0"/>
          <p:nvPr/>
        </p:nvPicPr>
        <p:blipFill rotWithShape="1">
          <a:blip r:embed="rId3">
            <a:alphaModFix/>
          </a:blip>
          <a:srcRect l="377" r="387"/>
          <a:stretch/>
        </p:blipFill>
        <p:spPr>
          <a:xfrm>
            <a:off x="368950" y="4542000"/>
            <a:ext cx="997074" cy="258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4600575" y="0"/>
            <a:ext cx="4543425" cy="51435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320040" y="274323"/>
            <a:ext cx="4114800" cy="685801"/>
          </a:xfrm>
        </p:spPr>
        <p:txBody>
          <a:bodyPr anchor="b"/>
          <a:lstStyle>
            <a:lvl1pPr>
              <a:defRPr sz="24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320040" y="1097281"/>
            <a:ext cx="4114800" cy="685800"/>
          </a:xfrm>
          <a:prstGeom prst="rect">
            <a:avLst/>
          </a:prstGeom>
        </p:spPr>
        <p:txBody>
          <a:bodyPr/>
          <a:lstStyle>
            <a:lvl1pPr marL="0" indent="0">
              <a:buFontTx/>
              <a:buNone/>
              <a:defRPr sz="1500" b="1" i="0" baseline="0">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320040" y="1885950"/>
            <a:ext cx="4114800" cy="2400300"/>
          </a:xfrm>
          <a:prstGeom prst="rect">
            <a:avLst/>
          </a:prstGeom>
        </p:spPr>
        <p:txBody>
          <a:bodyPr/>
          <a:lstStyle>
            <a:lvl1pPr>
              <a:defRPr sz="150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8">
            <a:extLst>
              <a:ext uri="{FF2B5EF4-FFF2-40B4-BE49-F238E27FC236}">
                <a16:creationId xmlns:a16="http://schemas.microsoft.com/office/drawing/2014/main" id="{57A5EC7F-3F40-C038-3E54-5D94AFC8A786}"/>
              </a:ext>
            </a:extLst>
          </p:cNvPr>
          <p:cNvSpPr txBox="1">
            <a:spLocks/>
          </p:cNvSpPr>
          <p:nvPr userDrawn="1"/>
        </p:nvSpPr>
        <p:spPr>
          <a:xfrm>
            <a:off x="914400" y="4886862"/>
            <a:ext cx="2234586" cy="176273"/>
          </a:xfrm>
          <a:prstGeom prst="rect">
            <a:avLst/>
          </a:prstGeom>
        </p:spPr>
        <p:txBody>
          <a:bodyPr vert="horz" wrap="none" lIns="0" tIns="41564" rIns="0" bIns="41564"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31294" rtl="0" eaLnBrk="1" fontAlgn="auto" latinLnBrk="0" hangingPunct="1">
              <a:lnSpc>
                <a:spcPct val="100000"/>
              </a:lnSpc>
              <a:spcBef>
                <a:spcPts val="0"/>
              </a:spcBef>
              <a:spcAft>
                <a:spcPts val="0"/>
              </a:spcAft>
              <a:buClrTx/>
              <a:buSzTx/>
              <a:buFontTx/>
              <a:buNone/>
              <a:tabLst/>
              <a:defRPr/>
            </a:pPr>
            <a:r>
              <a:rPr kumimoji="0" lang="en-US" sz="6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3938138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Option Gradient">
  <p:cSld name="TITLE_1">
    <p:bg>
      <p:bgPr>
        <a:solidFill>
          <a:schemeClr val="dk1"/>
        </a:solidFill>
        <a:effectLst/>
      </p:bgPr>
    </p:bg>
    <p:spTree>
      <p:nvGrpSpPr>
        <p:cNvPr id="1" name="Shape 20"/>
        <p:cNvGrpSpPr/>
        <p:nvPr/>
      </p:nvGrpSpPr>
      <p:grpSpPr>
        <a:xfrm>
          <a:off x="0" y="0"/>
          <a:ext cx="0" cy="0"/>
          <a:chOff x="0" y="0"/>
          <a:chExt cx="0" cy="0"/>
        </a:xfrm>
      </p:grpSpPr>
      <p:pic>
        <p:nvPicPr>
          <p:cNvPr id="21" name="Google Shape;21;p3" title="GettyImages-1338585279.jpg"/>
          <p:cNvPicPr preferRelativeResize="0"/>
          <p:nvPr/>
        </p:nvPicPr>
        <p:blipFill rotWithShape="1">
          <a:blip r:embed="rId2">
            <a:alphaModFix/>
          </a:blip>
          <a:srcRect l="794" t="3363" r="1166" b="14196"/>
          <a:stretch/>
        </p:blipFill>
        <p:spPr>
          <a:xfrm>
            <a:off x="-200425" y="-62200"/>
            <a:ext cx="9451100" cy="5297149"/>
          </a:xfrm>
          <a:prstGeom prst="rect">
            <a:avLst/>
          </a:prstGeom>
          <a:noFill/>
          <a:ln>
            <a:noFill/>
          </a:ln>
        </p:spPr>
      </p:pic>
      <p:sp>
        <p:nvSpPr>
          <p:cNvPr id="22" name="Google Shape;22;p3"/>
          <p:cNvSpPr txBox="1">
            <a:spLocks noGrp="1"/>
          </p:cNvSpPr>
          <p:nvPr>
            <p:ph type="ctrTitle"/>
          </p:nvPr>
        </p:nvSpPr>
        <p:spPr>
          <a:xfrm>
            <a:off x="571525" y="519150"/>
            <a:ext cx="7658100" cy="2052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2200"/>
              <a:buNone/>
              <a:defRPr sz="2200" b="0" i="0">
                <a:solidFill>
                  <a:schemeClr val="lt1"/>
                </a:solidFill>
                <a:latin typeface="+mn-lt"/>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sp>
        <p:nvSpPr>
          <p:cNvPr id="23" name="Google Shape;23;p3"/>
          <p:cNvSpPr txBox="1">
            <a:spLocks noGrp="1"/>
          </p:cNvSpPr>
          <p:nvPr>
            <p:ph type="subTitle" idx="1"/>
          </p:nvPr>
        </p:nvSpPr>
        <p:spPr>
          <a:xfrm>
            <a:off x="571525" y="2634800"/>
            <a:ext cx="76581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1600"/>
              <a:buNone/>
              <a:defRPr sz="1600" b="0" i="0">
                <a:solidFill>
                  <a:schemeClr val="lt1"/>
                </a:solidFill>
                <a:latin typeface="+mn-lt"/>
                <a:cs typeface="Arial" panose="020B0604020202020204" pitchFamily="34" charset="0"/>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dirty="0"/>
          </a:p>
        </p:txBody>
      </p:sp>
      <p:sp>
        <p:nvSpPr>
          <p:cNvPr id="24" name="Google Shape;24;p3"/>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25" name="Google Shape;25;p3"/>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26" name="Google Shape;26;p3"/>
          <p:cNvSpPr txBox="1"/>
          <p:nvPr userDrawn="1"/>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27" name="Google Shape;27;p3"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sp>
        <p:nvSpPr>
          <p:cNvPr id="28" name="Google Shape;28;p3"/>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29" name="Google Shape;29;p3" title="Unbound_GHC.png"/>
          <p:cNvPicPr preferRelativeResize="0"/>
          <p:nvPr/>
        </p:nvPicPr>
        <p:blipFill rotWithShape="1">
          <a:blip r:embed="rId4">
            <a:alphaModFix/>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Break">
  <p:cSld name="TITLE_1_2">
    <p:bg>
      <p:bgPr>
        <a:solidFill>
          <a:schemeClr val="dk1"/>
        </a:solidFill>
        <a:effectLst/>
      </p:bgPr>
    </p:bg>
    <p:spTree>
      <p:nvGrpSpPr>
        <p:cNvPr id="1" name="Shape 30"/>
        <p:cNvGrpSpPr/>
        <p:nvPr/>
      </p:nvGrpSpPr>
      <p:grpSpPr>
        <a:xfrm>
          <a:off x="0" y="0"/>
          <a:ext cx="0" cy="0"/>
          <a:chOff x="0" y="0"/>
          <a:chExt cx="0" cy="0"/>
        </a:xfrm>
      </p:grpSpPr>
      <p:pic>
        <p:nvPicPr>
          <p:cNvPr id="31" name="Google Shape;31;p4" title="GettyImages-1338585279.jpg"/>
          <p:cNvPicPr preferRelativeResize="0"/>
          <p:nvPr/>
        </p:nvPicPr>
        <p:blipFill rotWithShape="1">
          <a:blip r:embed="rId2">
            <a:alphaModFix/>
          </a:blip>
          <a:srcRect l="794" t="3363" r="1166" b="14196"/>
          <a:stretch/>
        </p:blipFill>
        <p:spPr>
          <a:xfrm>
            <a:off x="-200425" y="-62200"/>
            <a:ext cx="9451100" cy="5297149"/>
          </a:xfrm>
          <a:prstGeom prst="rect">
            <a:avLst/>
          </a:prstGeom>
          <a:noFill/>
          <a:ln>
            <a:noFill/>
          </a:ln>
        </p:spPr>
      </p:pic>
      <p:sp>
        <p:nvSpPr>
          <p:cNvPr id="32" name="Google Shape;32;p4"/>
          <p:cNvSpPr txBox="1">
            <a:spLocks noGrp="1"/>
          </p:cNvSpPr>
          <p:nvPr>
            <p:ph type="ctrTitle"/>
          </p:nvPr>
        </p:nvSpPr>
        <p:spPr>
          <a:xfrm>
            <a:off x="571525" y="1600200"/>
            <a:ext cx="6162000" cy="25800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5000"/>
              <a:buNone/>
              <a:defRPr sz="5000" b="0" i="0">
                <a:solidFill>
                  <a:schemeClr val="lt1"/>
                </a:solidFill>
                <a:latin typeface="+mn-lt"/>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sp>
        <p:nvSpPr>
          <p:cNvPr id="33" name="Google Shape;33;p4"/>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34" name="Google Shape;34;p4"/>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35" name="Google Shape;35;p4"/>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36" name="Google Shape;36;p4"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sp>
        <p:nvSpPr>
          <p:cNvPr id="37" name="Google Shape;37;p4"/>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38" name="Google Shape;38;p4" title="Unbound_GHC.png"/>
          <p:cNvPicPr preferRelativeResize="0"/>
          <p:nvPr/>
        </p:nvPicPr>
        <p:blipFill rotWithShape="1">
          <a:blip r:embed="rId4">
            <a:alphaModFix/>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cial Media Page" userDrawn="1">
  <p:cSld name="TITLE_1_2_1">
    <p:bg>
      <p:bgPr>
        <a:solidFill>
          <a:schemeClr val="dk1"/>
        </a:solidFill>
        <a:effectLst/>
      </p:bgPr>
    </p:bg>
    <p:spTree>
      <p:nvGrpSpPr>
        <p:cNvPr id="1" name="Shape 39"/>
        <p:cNvGrpSpPr/>
        <p:nvPr/>
      </p:nvGrpSpPr>
      <p:grpSpPr>
        <a:xfrm>
          <a:off x="0" y="0"/>
          <a:ext cx="0" cy="0"/>
          <a:chOff x="0" y="0"/>
          <a:chExt cx="0" cy="0"/>
        </a:xfrm>
      </p:grpSpPr>
      <p:pic>
        <p:nvPicPr>
          <p:cNvPr id="40" name="Google Shape;40;p5" title="GettyImages-1338585279.jpg"/>
          <p:cNvPicPr preferRelativeResize="0"/>
          <p:nvPr/>
        </p:nvPicPr>
        <p:blipFill rotWithShape="1">
          <a:blip r:embed="rId2">
            <a:alphaModFix/>
          </a:blip>
          <a:srcRect l="794" t="3363" r="1166" b="14196"/>
          <a:stretch/>
        </p:blipFill>
        <p:spPr>
          <a:xfrm>
            <a:off x="-200425" y="-62200"/>
            <a:ext cx="9451100" cy="5297149"/>
          </a:xfrm>
          <a:prstGeom prst="rect">
            <a:avLst/>
          </a:prstGeom>
          <a:noFill/>
          <a:ln>
            <a:noFill/>
          </a:ln>
        </p:spPr>
      </p:pic>
      <p:sp>
        <p:nvSpPr>
          <p:cNvPr id="41" name="Google Shape;41;p5"/>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43" name="Google Shape;43;p5"/>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44" name="Google Shape;44;p5"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cxnSp>
        <p:nvCxnSpPr>
          <p:cNvPr id="46" name="Google Shape;46;p5"/>
          <p:cNvCxnSpPr/>
          <p:nvPr/>
        </p:nvCxnSpPr>
        <p:spPr>
          <a:xfrm flipH="1">
            <a:off x="3279450" y="1031388"/>
            <a:ext cx="300" cy="3080700"/>
          </a:xfrm>
          <a:prstGeom prst="straightConnector1">
            <a:avLst/>
          </a:prstGeom>
          <a:noFill/>
          <a:ln w="9525" cap="flat" cmpd="sng">
            <a:solidFill>
              <a:schemeClr val="lt1"/>
            </a:solidFill>
            <a:prstDash val="solid"/>
            <a:round/>
            <a:headEnd type="none" w="med" len="med"/>
            <a:tailEnd type="none" w="med" len="med"/>
          </a:ln>
        </p:spPr>
      </p:cxnSp>
      <p:pic>
        <p:nvPicPr>
          <p:cNvPr id="52" name="Google Shape;52;p5" title="Unbound_GHC.png"/>
          <p:cNvPicPr preferRelativeResize="0"/>
          <p:nvPr/>
        </p:nvPicPr>
        <p:blipFill rotWithShape="1">
          <a:blip r:embed="rId4">
            <a:alphaModFix/>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age">
  <p:cSld name="TITLE_1_1">
    <p:bg>
      <p:bgPr>
        <a:solidFill>
          <a:schemeClr val="dk1"/>
        </a:solidFill>
        <a:effectLst/>
      </p:bgPr>
    </p:bg>
    <p:spTree>
      <p:nvGrpSpPr>
        <p:cNvPr id="1" name="Shape 53"/>
        <p:cNvGrpSpPr/>
        <p:nvPr/>
      </p:nvGrpSpPr>
      <p:grpSpPr>
        <a:xfrm>
          <a:off x="0" y="0"/>
          <a:ext cx="0" cy="0"/>
          <a:chOff x="0" y="0"/>
          <a:chExt cx="0" cy="0"/>
        </a:xfrm>
      </p:grpSpPr>
      <p:pic>
        <p:nvPicPr>
          <p:cNvPr id="54" name="Google Shape;54;p6" title="Untitled-10Artboard 1.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6"/>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lt2"/>
                </a:solidFill>
                <a:latin typeface="+mn-lt"/>
                <a:ea typeface="Arial" panose="020B0604020202020204" pitchFamily="34" charset="0"/>
                <a:cs typeface="Arial" panose="020B0604020202020204" pitchFamily="34" charset="0"/>
                <a:sym typeface="Proxima Nova"/>
              </a:defRPr>
            </a:lvl1pPr>
            <a:lvl2pPr lvl="1">
              <a:buNone/>
              <a:defRPr>
                <a:solidFill>
                  <a:schemeClr val="lt2"/>
                </a:solidFill>
                <a:latin typeface="Proxima Nova"/>
                <a:ea typeface="Proxima Nova"/>
                <a:cs typeface="Proxima Nova"/>
                <a:sym typeface="Proxima Nova"/>
              </a:defRPr>
            </a:lvl2pPr>
            <a:lvl3pPr lvl="2">
              <a:buNone/>
              <a:defRPr>
                <a:solidFill>
                  <a:schemeClr val="lt2"/>
                </a:solidFill>
                <a:latin typeface="Proxima Nova"/>
                <a:ea typeface="Proxima Nova"/>
                <a:cs typeface="Proxima Nova"/>
                <a:sym typeface="Proxima Nova"/>
              </a:defRPr>
            </a:lvl3pPr>
            <a:lvl4pPr lvl="3">
              <a:buNone/>
              <a:defRPr>
                <a:solidFill>
                  <a:schemeClr val="lt2"/>
                </a:solidFill>
                <a:latin typeface="Proxima Nova"/>
                <a:ea typeface="Proxima Nova"/>
                <a:cs typeface="Proxima Nova"/>
                <a:sym typeface="Proxima Nova"/>
              </a:defRPr>
            </a:lvl4pPr>
            <a:lvl5pPr lvl="4">
              <a:buNone/>
              <a:defRPr>
                <a:solidFill>
                  <a:schemeClr val="lt2"/>
                </a:solidFill>
                <a:latin typeface="Proxima Nova"/>
                <a:ea typeface="Proxima Nova"/>
                <a:cs typeface="Proxima Nova"/>
                <a:sym typeface="Proxima Nova"/>
              </a:defRPr>
            </a:lvl5pPr>
            <a:lvl6pPr lvl="5">
              <a:buNone/>
              <a:defRPr>
                <a:solidFill>
                  <a:schemeClr val="lt2"/>
                </a:solidFill>
                <a:latin typeface="Proxima Nova"/>
                <a:ea typeface="Proxima Nova"/>
                <a:cs typeface="Proxima Nova"/>
                <a:sym typeface="Proxima Nova"/>
              </a:defRPr>
            </a:lvl6pPr>
            <a:lvl7pPr lvl="6">
              <a:buNone/>
              <a:defRPr>
                <a:solidFill>
                  <a:schemeClr val="lt2"/>
                </a:solidFill>
                <a:latin typeface="Proxima Nova"/>
                <a:ea typeface="Proxima Nova"/>
                <a:cs typeface="Proxima Nova"/>
                <a:sym typeface="Proxima Nova"/>
              </a:defRPr>
            </a:lvl7pPr>
            <a:lvl8pPr lvl="7">
              <a:buNone/>
              <a:defRPr>
                <a:solidFill>
                  <a:schemeClr val="lt2"/>
                </a:solidFill>
                <a:latin typeface="Proxima Nova"/>
                <a:ea typeface="Proxima Nova"/>
                <a:cs typeface="Proxima Nova"/>
                <a:sym typeface="Proxima Nova"/>
              </a:defRPr>
            </a:lvl8pPr>
            <a:lvl9pPr lvl="8">
              <a:buNone/>
              <a:defRPr>
                <a:solidFill>
                  <a:schemeClr val="lt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6" name="Google Shape;56;p6"/>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57" name="Google Shape;57;p6"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pic>
        <p:nvPicPr>
          <p:cNvPr id="58" name="Google Shape;58;p6" title="Unbound_GHC.png"/>
          <p:cNvPicPr preferRelativeResize="0"/>
          <p:nvPr/>
        </p:nvPicPr>
        <p:blipFill>
          <a:blip r:embed="rId4">
            <a:alphaModFix/>
          </a:blip>
          <a:stretch>
            <a:fillRect/>
          </a:stretch>
        </p:blipFill>
        <p:spPr>
          <a:xfrm>
            <a:off x="2296625" y="1834150"/>
            <a:ext cx="4986600" cy="1283500"/>
          </a:xfrm>
          <a:prstGeom prst="rect">
            <a:avLst/>
          </a:prstGeom>
          <a:noFill/>
          <a:ln>
            <a:noFill/>
          </a:ln>
        </p:spPr>
      </p:pic>
      <p:sp>
        <p:nvSpPr>
          <p:cNvPr id="59" name="Google Shape;59;p6"/>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60" name="Google Shape;60;p6"/>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Column Bulleted Outline White">
  <p:cSld name="CUSTOM_2_1_1_1">
    <p:bg>
      <p:bgPr>
        <a:solidFill>
          <a:schemeClr val="lt1"/>
        </a:solidFill>
        <a:effectLst/>
      </p:bgPr>
    </p:bg>
    <p:spTree>
      <p:nvGrpSpPr>
        <p:cNvPr id="1" name="Shape 152"/>
        <p:cNvGrpSpPr/>
        <p:nvPr/>
      </p:nvGrpSpPr>
      <p:grpSpPr>
        <a:xfrm>
          <a:off x="0" y="0"/>
          <a:ext cx="0" cy="0"/>
          <a:chOff x="0" y="0"/>
          <a:chExt cx="0" cy="0"/>
        </a:xfrm>
      </p:grpSpPr>
      <p:sp>
        <p:nvSpPr>
          <p:cNvPr id="153" name="Google Shape;153;p17"/>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154" name="Google Shape;154;p17"/>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800"/>
              <a:buNone/>
              <a:defRPr sz="8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55" name="Google Shape;155;p17"/>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156" name="Google Shape;156;p17"/>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sp>
        <p:nvSpPr>
          <p:cNvPr id="157" name="Google Shape;157;p17"/>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pic>
        <p:nvPicPr>
          <p:cNvPr id="158" name="Google Shape;158;p17" title="GHC_PPTPPT Slide 5.png"/>
          <p:cNvPicPr preferRelativeResize="0"/>
          <p:nvPr/>
        </p:nvPicPr>
        <p:blipFill rotWithShape="1">
          <a:blip r:embed="rId2">
            <a:alphaModFix/>
          </a:blip>
          <a:srcRect b="98765"/>
          <a:stretch/>
        </p:blipFill>
        <p:spPr>
          <a:xfrm>
            <a:off x="0" y="0"/>
            <a:ext cx="9144000" cy="63501"/>
          </a:xfrm>
          <a:prstGeom prst="rect">
            <a:avLst/>
          </a:prstGeom>
          <a:noFill/>
          <a:ln>
            <a:noFill/>
          </a:ln>
        </p:spPr>
      </p:pic>
      <p:sp>
        <p:nvSpPr>
          <p:cNvPr id="159" name="Google Shape;159;p17"/>
          <p:cNvSpPr txBox="1">
            <a:spLocks noGrp="1"/>
          </p:cNvSpPr>
          <p:nvPr>
            <p:ph type="body" idx="4"/>
          </p:nvPr>
        </p:nvSpPr>
        <p:spPr>
          <a:xfrm>
            <a:off x="571525" y="1371600"/>
            <a:ext cx="3979800" cy="27939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b="0" i="0">
                <a:latin typeface="Arial" panose="020B0604020202020204" pitchFamily="34" charset="0"/>
                <a:cs typeface="Arial" panose="020B0604020202020204" pitchFamily="34" charset="0"/>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dirty="0"/>
          </a:p>
        </p:txBody>
      </p:sp>
      <p:sp>
        <p:nvSpPr>
          <p:cNvPr id="160" name="Google Shape;160;p17"/>
          <p:cNvSpPr txBox="1">
            <a:spLocks noGrp="1"/>
          </p:cNvSpPr>
          <p:nvPr>
            <p:ph type="body" idx="5"/>
          </p:nvPr>
        </p:nvSpPr>
        <p:spPr>
          <a:xfrm>
            <a:off x="4592775" y="1371600"/>
            <a:ext cx="3979800" cy="27939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b="0" i="0">
                <a:latin typeface="Arial" panose="020B0604020202020204" pitchFamily="34" charset="0"/>
                <a:cs typeface="Arial" panose="020B0604020202020204" pitchFamily="34" charset="0"/>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dirty="0"/>
          </a:p>
        </p:txBody>
      </p:sp>
      <p:pic>
        <p:nvPicPr>
          <p:cNvPr id="161" name="Google Shape;161;p17" title="Unbound_GHC_Black.png"/>
          <p:cNvPicPr preferRelativeResize="0"/>
          <p:nvPr/>
        </p:nvPicPr>
        <p:blipFill rotWithShape="1">
          <a:blip r:embed="rId3">
            <a:alphaModFix/>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uble Image / White Bkgd">
  <p:cSld name="CUSTOM_3">
    <p:spTree>
      <p:nvGrpSpPr>
        <p:cNvPr id="1" name="Shape 162"/>
        <p:cNvGrpSpPr/>
        <p:nvPr/>
      </p:nvGrpSpPr>
      <p:grpSpPr>
        <a:xfrm>
          <a:off x="0" y="0"/>
          <a:ext cx="0" cy="0"/>
          <a:chOff x="0" y="0"/>
          <a:chExt cx="0" cy="0"/>
        </a:xfrm>
      </p:grpSpPr>
      <p:sp>
        <p:nvSpPr>
          <p:cNvPr id="163" name="Google Shape;163;p18"/>
          <p:cNvSpPr>
            <a:spLocks noGrp="1"/>
          </p:cNvSpPr>
          <p:nvPr>
            <p:ph type="pic" idx="2"/>
          </p:nvPr>
        </p:nvSpPr>
        <p:spPr>
          <a:xfrm>
            <a:off x="5320150" y="0"/>
            <a:ext cx="3823800" cy="2571900"/>
          </a:xfrm>
          <a:prstGeom prst="rect">
            <a:avLst/>
          </a:prstGeom>
          <a:noFill/>
          <a:ln>
            <a:noFill/>
          </a:ln>
        </p:spPr>
      </p:sp>
      <p:sp>
        <p:nvSpPr>
          <p:cNvPr id="164" name="Google Shape;164;p1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18"/>
          <p:cNvSpPr>
            <a:spLocks noGrp="1"/>
          </p:cNvSpPr>
          <p:nvPr>
            <p:ph type="pic" idx="3"/>
          </p:nvPr>
        </p:nvSpPr>
        <p:spPr>
          <a:xfrm>
            <a:off x="5320150" y="2571900"/>
            <a:ext cx="3823800" cy="2571900"/>
          </a:xfrm>
          <a:prstGeom prst="rect">
            <a:avLst/>
          </a:prstGeom>
          <a:noFill/>
          <a:ln>
            <a:noFill/>
          </a:ln>
        </p:spPr>
      </p:sp>
      <p:sp>
        <p:nvSpPr>
          <p:cNvPr id="166" name="Google Shape;166;p18"/>
          <p:cNvSpPr txBox="1">
            <a:spLocks noGrp="1"/>
          </p:cNvSpPr>
          <p:nvPr>
            <p:ph type="subTitle" idx="1"/>
          </p:nvPr>
        </p:nvSpPr>
        <p:spPr>
          <a:xfrm>
            <a:off x="571525" y="914400"/>
            <a:ext cx="4021200" cy="3402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800"/>
              <a:buNone/>
              <a:defRPr sz="8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67" name="Google Shape;167;p18"/>
          <p:cNvSpPr txBox="1">
            <a:spLocks noGrp="1"/>
          </p:cNvSpPr>
          <p:nvPr>
            <p:ph type="subTitle" idx="4"/>
          </p:nvPr>
        </p:nvSpPr>
        <p:spPr>
          <a:xfrm>
            <a:off x="571525" y="1371600"/>
            <a:ext cx="4021200" cy="31425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pic>
        <p:nvPicPr>
          <p:cNvPr id="168" name="Google Shape;168;p18" title="GHC_PPTPPT Slide 5.png"/>
          <p:cNvPicPr preferRelativeResize="0"/>
          <p:nvPr/>
        </p:nvPicPr>
        <p:blipFill rotWithShape="1">
          <a:blip r:embed="rId2">
            <a:alphaModFix/>
          </a:blip>
          <a:srcRect b="98765"/>
          <a:stretch/>
        </p:blipFill>
        <p:spPr>
          <a:xfrm>
            <a:off x="0" y="0"/>
            <a:ext cx="9144000" cy="63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ngle Image / Text / Grey">
  <p:cSld name="CUSTOM_3_1">
    <p:bg>
      <p:bgPr>
        <a:blipFill dpi="0" rotWithShape="1">
          <a:blip r:embed="rId2">
            <a:lum/>
          </a:blip>
          <a:srcRect/>
          <a:stretch>
            <a:fillRect/>
          </a:stretch>
        </a:blipFill>
        <a:effectLst/>
      </p:bgPr>
    </p:bg>
    <p:spTree>
      <p:nvGrpSpPr>
        <p:cNvPr id="1" name="Shape 169"/>
        <p:cNvGrpSpPr/>
        <p:nvPr/>
      </p:nvGrpSpPr>
      <p:grpSpPr>
        <a:xfrm>
          <a:off x="0" y="0"/>
          <a:ext cx="0" cy="0"/>
          <a:chOff x="0" y="0"/>
          <a:chExt cx="0" cy="0"/>
        </a:xfrm>
      </p:grpSpPr>
      <p:sp>
        <p:nvSpPr>
          <p:cNvPr id="173" name="Google Shape;173;p19"/>
          <p:cNvSpPr txBox="1">
            <a:spLocks noGrp="1"/>
          </p:cNvSpPr>
          <p:nvPr>
            <p:ph type="subTitle" idx="1"/>
          </p:nvPr>
        </p:nvSpPr>
        <p:spPr>
          <a:xfrm>
            <a:off x="571525" y="294968"/>
            <a:ext cx="8395494" cy="340200"/>
          </a:xfrm>
          <a:prstGeom prst="rect">
            <a:avLst/>
          </a:prstGeom>
        </p:spPr>
        <p:txBody>
          <a:bodyPr spcFirstLastPara="1" wrap="square" lIns="0" tIns="0" rIns="0" bIns="0" anchor="b" anchorCtr="0">
            <a:noAutofit/>
          </a:bodyPr>
          <a:lstStyle>
            <a:lvl1pPr marL="0" lvl="0" indent="0">
              <a:lnSpc>
                <a:spcPct val="100000"/>
              </a:lnSpc>
              <a:spcBef>
                <a:spcPts val="0"/>
              </a:spcBef>
              <a:spcAft>
                <a:spcPts val="0"/>
              </a:spcAft>
              <a:buClr>
                <a:schemeClr val="dk2"/>
              </a:buClr>
              <a:buSzPts val="800"/>
              <a:buNone/>
              <a:defRPr sz="2000" b="1" i="0">
                <a:solidFill>
                  <a:schemeClr val="accent5"/>
                </a:solidFill>
                <a:latin typeface="Arial Black" panose="020B0604020202020204" pitchFamily="34" charset="0"/>
                <a:cs typeface="Arial Black"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4" name="Google Shape;174;p19"/>
          <p:cNvSpPr txBox="1">
            <a:spLocks noGrp="1"/>
          </p:cNvSpPr>
          <p:nvPr>
            <p:ph type="subTitle" idx="3"/>
          </p:nvPr>
        </p:nvSpPr>
        <p:spPr>
          <a:xfrm>
            <a:off x="571525" y="752168"/>
            <a:ext cx="8385662" cy="1273277"/>
          </a:xfrm>
          <a:prstGeom prst="rect">
            <a:avLst/>
          </a:prstGeom>
        </p:spPr>
        <p:txBody>
          <a:bodyPr spcFirstLastPara="1" wrap="square" lIns="0" tIns="0" rIns="0" bIns="0" anchor="t" anchorCtr="0">
            <a:noAutofit/>
          </a:bodyPr>
          <a:lstStyle>
            <a:lvl1pPr marL="0" lvl="0" indent="0">
              <a:lnSpc>
                <a:spcPct val="110000"/>
              </a:lnSpc>
              <a:spcBef>
                <a:spcPts val="0"/>
              </a:spcBef>
              <a:spcAft>
                <a:spcPts val="600"/>
              </a:spcAft>
              <a:buClr>
                <a:schemeClr val="dk2"/>
              </a:buClr>
              <a:buSzPts val="1600"/>
              <a:buNone/>
              <a:defRPr sz="14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1" name="Google Shape;171;p19"/>
          <p:cNvSpPr>
            <a:spLocks noGrp="1"/>
          </p:cNvSpPr>
          <p:nvPr>
            <p:ph type="pic" idx="2"/>
          </p:nvPr>
        </p:nvSpPr>
        <p:spPr>
          <a:xfrm>
            <a:off x="560439" y="2153264"/>
            <a:ext cx="8377084" cy="2703871"/>
          </a:xfrm>
          <a:prstGeom prst="rect">
            <a:avLst/>
          </a:prstGeom>
          <a:noFill/>
          <a:ln>
            <a:noFill/>
          </a:ln>
        </p:spPr>
        <p:txBody>
          <a:bodyPr/>
          <a:lstStyle/>
          <a:p>
            <a:endParaRPr lang="en-US"/>
          </a:p>
        </p:txBody>
      </p:sp>
      <p:sp>
        <p:nvSpPr>
          <p:cNvPr id="172" name="Google Shape;172;p19"/>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ngle Image / Text / White" userDrawn="1">
  <p:cSld name="CUSTOM_3_1_2">
    <p:spTree>
      <p:nvGrpSpPr>
        <p:cNvPr id="1" name="Shape 175"/>
        <p:cNvGrpSpPr/>
        <p:nvPr/>
      </p:nvGrpSpPr>
      <p:grpSpPr>
        <a:xfrm>
          <a:off x="0" y="0"/>
          <a:ext cx="0" cy="0"/>
          <a:chOff x="0" y="0"/>
          <a:chExt cx="0" cy="0"/>
        </a:xfrm>
      </p:grpSpPr>
      <p:sp>
        <p:nvSpPr>
          <p:cNvPr id="179" name="Google Shape;179;p20"/>
          <p:cNvSpPr txBox="1">
            <a:spLocks noGrp="1"/>
          </p:cNvSpPr>
          <p:nvPr>
            <p:ph type="subTitle" idx="1"/>
          </p:nvPr>
        </p:nvSpPr>
        <p:spPr>
          <a:xfrm>
            <a:off x="571525" y="914400"/>
            <a:ext cx="3979800" cy="340200"/>
          </a:xfrm>
          <a:prstGeom prst="rect">
            <a:avLst/>
          </a:prstGeom>
        </p:spPr>
        <p:txBody>
          <a:bodyPr spcFirstLastPara="1" wrap="square" lIns="0" tIns="0" rIns="0" bIns="0" anchor="b" anchorCtr="0">
            <a:noAutofit/>
          </a:bodyPr>
          <a:lstStyle>
            <a:lvl1pPr marL="0" lvl="0" indent="0">
              <a:lnSpc>
                <a:spcPct val="100000"/>
              </a:lnSpc>
              <a:spcBef>
                <a:spcPts val="0"/>
              </a:spcBef>
              <a:spcAft>
                <a:spcPts val="0"/>
              </a:spcAft>
              <a:buClr>
                <a:schemeClr val="dk2"/>
              </a:buClr>
              <a:buSzPts val="800"/>
              <a:buNone/>
              <a:defRPr sz="2000" b="0" i="0">
                <a:solidFill>
                  <a:schemeClr val="accent3"/>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80" name="Google Shape;180;p20"/>
          <p:cNvSpPr txBox="1">
            <a:spLocks noGrp="1"/>
          </p:cNvSpPr>
          <p:nvPr>
            <p:ph type="subTitle" idx="3"/>
          </p:nvPr>
        </p:nvSpPr>
        <p:spPr>
          <a:xfrm>
            <a:off x="4691241" y="889819"/>
            <a:ext cx="3979800" cy="3142500"/>
          </a:xfrm>
          <a:prstGeom prst="rect">
            <a:avLst/>
          </a:prstGeom>
        </p:spPr>
        <p:txBody>
          <a:bodyPr spcFirstLastPara="1" wrap="square" lIns="0" tIns="0" rIns="0" bIns="0" anchor="t" anchorCtr="0">
            <a:noAutofit/>
          </a:bodyPr>
          <a:lstStyle>
            <a:lvl1pPr marL="0" lvl="0" indent="0">
              <a:lnSpc>
                <a:spcPct val="100000"/>
              </a:lnSpc>
              <a:spcBef>
                <a:spcPts val="0"/>
              </a:spcBef>
              <a:spcAft>
                <a:spcPts val="0"/>
              </a:spcAft>
              <a:buClr>
                <a:schemeClr val="dk2"/>
              </a:buClr>
              <a:buSzPts val="1600"/>
              <a:buNone/>
              <a:defRPr sz="1600" b="0" i="0">
                <a:solidFill>
                  <a:schemeClr val="accent3"/>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8" name="Google Shape;178;p20"/>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76" name="Google Shape;176;p20" title="GHC_PPTPPT Slide 4.png"/>
          <p:cNvPicPr preferRelativeResize="0"/>
          <p:nvPr/>
        </p:nvPicPr>
        <p:blipFill rotWithShape="1">
          <a:blip r:embed="rId2">
            <a:alphaModFix/>
          </a:blip>
          <a:srcRect t="97777"/>
          <a:stretch/>
        </p:blipFill>
        <p:spPr>
          <a:xfrm>
            <a:off x="0" y="5029200"/>
            <a:ext cx="9144000" cy="1142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71525" y="228600"/>
            <a:ext cx="7658100" cy="6858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roxima Nova"/>
              <a:buNone/>
              <a:defRPr sz="1600">
                <a:solidFill>
                  <a:schemeClr val="dk2"/>
                </a:solidFill>
                <a:latin typeface="Proxima Nova"/>
                <a:ea typeface="Proxima Nova"/>
                <a:cs typeface="Proxima Nova"/>
                <a:sym typeface="Proxima Nova"/>
              </a:defRPr>
            </a:lvl1pPr>
            <a:lvl2pPr lvl="1">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2pPr>
            <a:lvl3pPr lvl="2">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3pPr>
            <a:lvl4pPr lvl="3">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4pPr>
            <a:lvl5pPr lvl="4">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5pPr>
            <a:lvl6pPr lvl="5">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6pPr>
            <a:lvl7pPr lvl="6">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7pPr>
            <a:lvl8pPr lvl="7">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8pPr>
            <a:lvl9pPr lvl="8">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9pPr>
          </a:lstStyle>
          <a:p>
            <a:endParaRPr dirty="0"/>
          </a:p>
        </p:txBody>
      </p:sp>
      <p:sp>
        <p:nvSpPr>
          <p:cNvPr id="7" name="Google Shape;7;p1"/>
          <p:cNvSpPr txBox="1">
            <a:spLocks noGrp="1"/>
          </p:cNvSpPr>
          <p:nvPr>
            <p:ph type="body" idx="1"/>
          </p:nvPr>
        </p:nvSpPr>
        <p:spPr>
          <a:xfrm>
            <a:off x="571500" y="1257300"/>
            <a:ext cx="8260800" cy="3416400"/>
          </a:xfrm>
          <a:prstGeom prst="rect">
            <a:avLst/>
          </a:prstGeom>
          <a:noFill/>
          <a:ln>
            <a:noFill/>
          </a:ln>
        </p:spPr>
        <p:txBody>
          <a:bodyPr spcFirstLastPara="1" wrap="square" lIns="0" tIns="0" rIns="0" bIns="0" anchor="t" anchorCtr="0">
            <a:noAutofit/>
          </a:bodyPr>
          <a:lstStyle>
            <a:lvl1pPr marL="457200" lvl="0"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1pPr>
            <a:lvl2pPr marL="914400" lvl="1"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2pPr>
            <a:lvl3pPr marL="1371600" lvl="2"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3pPr>
            <a:lvl4pPr marL="1828800" lvl="3"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4pPr>
            <a:lvl5pPr marL="2286000" lvl="4"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5pPr>
            <a:lvl6pPr marL="2743200" lvl="5"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6pPr>
            <a:lvl7pPr marL="3200400" lvl="6"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7pPr>
            <a:lvl8pPr marL="3657600" lvl="7"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8pPr>
            <a:lvl9pPr marL="4114800" lvl="8"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9pPr>
          </a:lstStyle>
          <a:p>
            <a:endParaRPr dirty="0"/>
          </a:p>
        </p:txBody>
      </p:sp>
      <p:sp>
        <p:nvSpPr>
          <p:cNvPr id="8" name="Google Shape;8;p1"/>
          <p:cNvSpPr txBox="1">
            <a:spLocks noGrp="1"/>
          </p:cNvSpPr>
          <p:nvPr>
            <p:ph type="sldNum" idx="12"/>
          </p:nvPr>
        </p:nvSpPr>
        <p:spPr>
          <a:xfrm>
            <a:off x="8366708" y="4423042"/>
            <a:ext cx="548700" cy="393600"/>
          </a:xfrm>
          <a:prstGeom prst="rect">
            <a:avLst/>
          </a:prstGeom>
          <a:noFill/>
          <a:ln>
            <a:noFill/>
          </a:ln>
        </p:spPr>
        <p:txBody>
          <a:bodyPr spcFirstLastPara="1" wrap="square" lIns="0" tIns="0" rIns="0" bIns="0" anchor="b" anchorCtr="0">
            <a:normAutofit/>
          </a:bodyPr>
          <a:lstStyle>
            <a:lvl1pPr lvl="0" algn="r">
              <a:buNone/>
              <a:defRPr sz="5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a:buNone/>
              <a:defRPr sz="500">
                <a:solidFill>
                  <a:schemeClr val="dk2"/>
                </a:solidFill>
                <a:latin typeface="Proxima Nova"/>
                <a:ea typeface="Proxima Nova"/>
                <a:cs typeface="Proxima Nova"/>
                <a:sym typeface="Proxima Nova"/>
              </a:defRPr>
            </a:lvl2pPr>
            <a:lvl3pPr lvl="2" algn="r">
              <a:buNone/>
              <a:defRPr sz="500">
                <a:solidFill>
                  <a:schemeClr val="dk2"/>
                </a:solidFill>
                <a:latin typeface="Proxima Nova"/>
                <a:ea typeface="Proxima Nova"/>
                <a:cs typeface="Proxima Nova"/>
                <a:sym typeface="Proxima Nova"/>
              </a:defRPr>
            </a:lvl3pPr>
            <a:lvl4pPr lvl="3" algn="r">
              <a:buNone/>
              <a:defRPr sz="500">
                <a:solidFill>
                  <a:schemeClr val="dk2"/>
                </a:solidFill>
                <a:latin typeface="Proxima Nova"/>
                <a:ea typeface="Proxima Nova"/>
                <a:cs typeface="Proxima Nova"/>
                <a:sym typeface="Proxima Nova"/>
              </a:defRPr>
            </a:lvl4pPr>
            <a:lvl5pPr lvl="4" algn="r">
              <a:buNone/>
              <a:defRPr sz="500">
                <a:solidFill>
                  <a:schemeClr val="dk2"/>
                </a:solidFill>
                <a:latin typeface="Proxima Nova"/>
                <a:ea typeface="Proxima Nova"/>
                <a:cs typeface="Proxima Nova"/>
                <a:sym typeface="Proxima Nova"/>
              </a:defRPr>
            </a:lvl5pPr>
            <a:lvl6pPr lvl="5" algn="r">
              <a:buNone/>
              <a:defRPr sz="500">
                <a:solidFill>
                  <a:schemeClr val="dk2"/>
                </a:solidFill>
                <a:latin typeface="Proxima Nova"/>
                <a:ea typeface="Proxima Nova"/>
                <a:cs typeface="Proxima Nova"/>
                <a:sym typeface="Proxima Nova"/>
              </a:defRPr>
            </a:lvl6pPr>
            <a:lvl7pPr lvl="6" algn="r">
              <a:buNone/>
              <a:defRPr sz="500">
                <a:solidFill>
                  <a:schemeClr val="dk2"/>
                </a:solidFill>
                <a:latin typeface="Proxima Nova"/>
                <a:ea typeface="Proxima Nova"/>
                <a:cs typeface="Proxima Nova"/>
                <a:sym typeface="Proxima Nova"/>
              </a:defRPr>
            </a:lvl7pPr>
            <a:lvl8pPr lvl="7" algn="r">
              <a:buNone/>
              <a:defRPr sz="500">
                <a:solidFill>
                  <a:schemeClr val="dk2"/>
                </a:solidFill>
                <a:latin typeface="Proxima Nova"/>
                <a:ea typeface="Proxima Nova"/>
                <a:cs typeface="Proxima Nova"/>
                <a:sym typeface="Proxima Nova"/>
              </a:defRPr>
            </a:lvl8pPr>
            <a:lvl9pPr lvl="8" algn="r">
              <a:buNone/>
              <a:defRPr sz="5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9" name="Google Shape;9;p1"/>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pic>
        <p:nvPicPr>
          <p:cNvPr id="10" name="Google Shape;10;p1" title="AnitaB_org Logo_transparent.png"/>
          <p:cNvPicPr preferRelativeResize="0"/>
          <p:nvPr/>
        </p:nvPicPr>
        <p:blipFill>
          <a:blip r:embed="rId15">
            <a:alphaModFix/>
          </a:blip>
          <a:stretch>
            <a:fillRect/>
          </a:stretch>
        </p:blipFill>
        <p:spPr>
          <a:xfrm>
            <a:off x="8229575" y="4669025"/>
            <a:ext cx="493778" cy="1304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3" r:id="rId6"/>
    <p:sldLayoutId id="2147483664" r:id="rId7"/>
    <p:sldLayoutId id="2147483665" r:id="rId8"/>
    <p:sldLayoutId id="2147483666" r:id="rId9"/>
    <p:sldLayoutId id="2147483668" r:id="rId10"/>
    <p:sldLayoutId id="2147483670" r:id="rId11"/>
    <p:sldLayoutId id="2147483672"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84">
          <p15:clr>
            <a:srgbClr val="E46962"/>
          </p15:clr>
        </p15:guide>
        <p15:guide id="2" pos="2880">
          <p15:clr>
            <a:srgbClr val="E46962"/>
          </p15:clr>
        </p15:guide>
        <p15:guide id="3" pos="144">
          <p15:clr>
            <a:srgbClr val="E46962"/>
          </p15:clr>
        </p15:guide>
        <p15:guide id="4" orient="horz" pos="144">
          <p15:clr>
            <a:srgbClr val="E46962"/>
          </p15:clr>
        </p15:guide>
        <p15:guide id="5" pos="5616">
          <p15:clr>
            <a:srgbClr val="E46962"/>
          </p15:clr>
        </p15:guide>
        <p15:guide id="6" orient="horz" pos="3096">
          <p15:clr>
            <a:srgbClr val="E46962"/>
          </p15:clr>
        </p15:guide>
        <p15:guide id="7" pos="360">
          <p15:clr>
            <a:srgbClr val="E46962"/>
          </p15:clr>
        </p15:guide>
        <p15:guide id="8" orient="horz" pos="576">
          <p15:clr>
            <a:srgbClr val="E46962"/>
          </p15:clr>
        </p15:guide>
        <p15:guide id="9" orient="horz" pos="792">
          <p15:clr>
            <a:srgbClr val="E46962"/>
          </p15:clr>
        </p15:guide>
        <p15:guide id="10" orient="horz" pos="3024">
          <p15:clr>
            <a:srgbClr val="E46962"/>
          </p15:clr>
        </p15:guide>
        <p15:guide id="11" pos="576">
          <p15:clr>
            <a:srgbClr val="E46962"/>
          </p15:clr>
        </p15:guide>
        <p15:guide id="12" pos="602">
          <p15:clr>
            <a:srgbClr val="E46962"/>
          </p15:clr>
        </p15:guide>
        <p15:guide id="13" pos="1034">
          <p15:clr>
            <a:srgbClr val="E46962"/>
          </p15:clr>
        </p15:guide>
        <p15:guide id="14" pos="1060">
          <p15:clr>
            <a:srgbClr val="E46962"/>
          </p15:clr>
        </p15:guide>
        <p15:guide id="15" pos="1492">
          <p15:clr>
            <a:srgbClr val="E46962"/>
          </p15:clr>
        </p15:guide>
        <p15:guide id="16" pos="1519">
          <p15:clr>
            <a:srgbClr val="E46962"/>
          </p15:clr>
        </p15:guide>
        <p15:guide id="17" pos="1951">
          <p15:clr>
            <a:srgbClr val="E46962"/>
          </p15:clr>
        </p15:guide>
        <p15:guide id="18" pos="1977">
          <p15:clr>
            <a:srgbClr val="E46962"/>
          </p15:clr>
        </p15:guide>
        <p15:guide id="19" pos="2435">
          <p15:clr>
            <a:srgbClr val="E46962"/>
          </p15:clr>
        </p15:guide>
        <p15:guide id="20" pos="2409">
          <p15:clr>
            <a:srgbClr val="E46962"/>
          </p15:clr>
        </p15:guide>
        <p15:guide id="21" pos="2867">
          <p15:clr>
            <a:srgbClr val="E46962"/>
          </p15:clr>
        </p15:guide>
        <p15:guide id="22" pos="2893">
          <p15:clr>
            <a:srgbClr val="E46962"/>
          </p15:clr>
        </p15:guide>
        <p15:guide id="23" pos="3325">
          <p15:clr>
            <a:srgbClr val="E46962"/>
          </p15:clr>
        </p15:guide>
        <p15:guide id="24" pos="3351">
          <p15:clr>
            <a:srgbClr val="E46962"/>
          </p15:clr>
        </p15:guide>
        <p15:guide id="25" pos="3783">
          <p15:clr>
            <a:srgbClr val="E46962"/>
          </p15:clr>
        </p15:guide>
        <p15:guide id="26" pos="3809">
          <p15:clr>
            <a:srgbClr val="E46962"/>
          </p15:clr>
        </p15:guide>
        <p15:guide id="27" pos="4268">
          <p15:clr>
            <a:srgbClr val="E46962"/>
          </p15:clr>
        </p15:guide>
        <p15:guide id="28" pos="4241">
          <p15:clr>
            <a:srgbClr val="E46962"/>
          </p15:clr>
        </p15:guide>
        <p15:guide id="29" pos="4700">
          <p15:clr>
            <a:srgbClr val="E46962"/>
          </p15:clr>
        </p15:guide>
        <p15:guide id="30" pos="4726">
          <p15:clr>
            <a:srgbClr val="E46962"/>
          </p15:clr>
        </p15:guide>
        <p15:guide id="31" pos="5158">
          <p15:clr>
            <a:srgbClr val="E46962"/>
          </p15:clr>
        </p15:guide>
        <p15:guide id="32" pos="5184">
          <p15:clr>
            <a:srgbClr val="E46962"/>
          </p15:clr>
        </p15:guide>
        <p15:guide id="33" orient="horz" pos="864">
          <p15:clr>
            <a:srgbClr val="E46962"/>
          </p15:clr>
        </p15:guide>
        <p15:guide id="34" orient="horz" pos="2941">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6" name="Google Shape;236;p27"/>
          <p:cNvSpPr txBox="1">
            <a:spLocks noGrp="1"/>
          </p:cNvSpPr>
          <p:nvPr>
            <p:ph type="title" idx="4294967295"/>
          </p:nvPr>
        </p:nvSpPr>
        <p:spPr>
          <a:xfrm>
            <a:off x="7534798" y="-341555"/>
            <a:ext cx="1412875" cy="258763"/>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1200"/>
              </a:spcAft>
              <a:buClr>
                <a:schemeClr val="lt1"/>
              </a:buClr>
              <a:buSzPts val="600"/>
              <a:buFont typeface="Proxima Nova Semibold"/>
              <a:buNone/>
              <a:tabLst/>
              <a:defRPr/>
            </a:pPr>
            <a:r>
              <a:rPr kumimoji="0" lang="en-US" sz="600" b="0" i="0" u="none" strike="noStrike" kern="0" cap="none" spc="0" normalizeH="0" baseline="0" noProof="0" dirty="0">
                <a:ln>
                  <a:noFill/>
                </a:ln>
                <a:solidFill>
                  <a:srgbClr val="FF0000"/>
                </a:solidFill>
                <a:effectLst/>
                <a:uLnTx/>
                <a:uFillTx/>
                <a:latin typeface="+mn-lt"/>
                <a:ea typeface="Arial" panose="020B0604020202020204" pitchFamily="34" charset="0"/>
                <a:cs typeface="Arial" panose="020B0604020202020204" pitchFamily="34" charset="0"/>
                <a:sym typeface="Proxima Nova Semibold"/>
              </a:rPr>
              <a:t>GHC Intro</a:t>
            </a:r>
          </a:p>
        </p:txBody>
      </p:sp>
      <p:sp>
        <p:nvSpPr>
          <p:cNvPr id="234" name="Google Shape;234;p27"/>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20A5-6C4E-E79D-3473-DF4E2086E51D}"/>
              </a:ext>
            </a:extLst>
          </p:cNvPr>
          <p:cNvSpPr>
            <a:spLocks noGrp="1"/>
          </p:cNvSpPr>
          <p:nvPr>
            <p:ph type="ctrTitle"/>
          </p:nvPr>
        </p:nvSpPr>
        <p:spPr>
          <a:xfrm>
            <a:off x="571525" y="1600200"/>
            <a:ext cx="5988301" cy="2580000"/>
          </a:xfrm>
        </p:spPr>
        <p:txBody>
          <a:bodyPr/>
          <a:lstStyle/>
          <a:p>
            <a:r>
              <a:rPr lang="en-US" dirty="0"/>
              <a:t>Method Development</a:t>
            </a:r>
          </a:p>
        </p:txBody>
      </p:sp>
      <p:sp>
        <p:nvSpPr>
          <p:cNvPr id="3" name="Slide Number Placeholder 2">
            <a:extLst>
              <a:ext uri="{FF2B5EF4-FFF2-40B4-BE49-F238E27FC236}">
                <a16:creationId xmlns:a16="http://schemas.microsoft.com/office/drawing/2014/main" id="{9B5B92E0-1EBB-0519-E8ED-9B66A1F61C2F}"/>
              </a:ext>
            </a:extLst>
          </p:cNvPr>
          <p:cNvSpPr>
            <a:spLocks noGrp="1"/>
          </p:cNvSpPr>
          <p:nvPr>
            <p:ph type="sldNum" idx="12"/>
          </p:nvPr>
        </p:nvSpPr>
        <p:spPr/>
        <p:txBody>
          <a:bodyPr/>
          <a:lstStyle/>
          <a:p>
            <a:fld id="{00000000-1234-1234-1234-123412341234}" type="slidenum">
              <a:rPr lang="en" smtClean="0"/>
              <a:pPr/>
              <a:t>10</a:t>
            </a:fld>
            <a:endParaRPr lang="en" dirty="0"/>
          </a:p>
        </p:txBody>
      </p:sp>
    </p:spTree>
    <p:extLst>
      <p:ext uri="{BB962C8B-B14F-4D97-AF65-F5344CB8AC3E}">
        <p14:creationId xmlns:p14="http://schemas.microsoft.com/office/powerpoint/2010/main" val="33463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8FC6907-77E8-9329-EA9A-2DFB3ACCDD7B}"/>
              </a:ext>
            </a:extLst>
          </p:cNvPr>
          <p:cNvSpPr>
            <a:spLocks noGrp="1"/>
          </p:cNvSpPr>
          <p:nvPr>
            <p:ph type="title" idx="4294967295"/>
          </p:nvPr>
        </p:nvSpPr>
        <p:spPr>
          <a:xfrm>
            <a:off x="571500" y="409575"/>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Background</a:t>
            </a:r>
          </a:p>
        </p:txBody>
      </p:sp>
      <p:sp>
        <p:nvSpPr>
          <p:cNvPr id="3" name="Subtitle 2">
            <a:extLst>
              <a:ext uri="{FF2B5EF4-FFF2-40B4-BE49-F238E27FC236}">
                <a16:creationId xmlns:a16="http://schemas.microsoft.com/office/drawing/2014/main" id="{B3BB1602-1095-F9F2-8885-D4F5DDC707E0}"/>
              </a:ext>
            </a:extLst>
          </p:cNvPr>
          <p:cNvSpPr>
            <a:spLocks noGrp="1"/>
          </p:cNvSpPr>
          <p:nvPr>
            <p:ph type="subTitle" idx="2"/>
          </p:nvPr>
        </p:nvSpPr>
        <p:spPr>
          <a:xfrm>
            <a:off x="571525" y="866775"/>
            <a:ext cx="7467575" cy="1676400"/>
          </a:xfrm>
        </p:spPr>
        <p:txBody>
          <a:bodyPr/>
          <a:lstStyle/>
          <a:p>
            <a:r>
              <a:rPr lang="en-US" sz="1800" dirty="0">
                <a:solidFill>
                  <a:schemeClr val="bg2"/>
                </a:solidFill>
              </a:rPr>
              <a:t>From more than 25 years of experience across academia, government, private sector industry working with well-known researchers </a:t>
            </a:r>
            <a:r>
              <a:rPr lang="en-US" sz="1800" b="1" dirty="0">
                <a:solidFill>
                  <a:schemeClr val="bg2"/>
                </a:solidFill>
              </a:rPr>
              <a:t>Tom Tullis </a:t>
            </a:r>
            <a:r>
              <a:rPr lang="en-US" sz="1800" dirty="0">
                <a:solidFill>
                  <a:schemeClr val="bg2"/>
                </a:solidFill>
              </a:rPr>
              <a:t>and </a:t>
            </a:r>
            <a:r>
              <a:rPr lang="en-US" sz="1800" b="1" dirty="0">
                <a:solidFill>
                  <a:schemeClr val="bg2"/>
                </a:solidFill>
              </a:rPr>
              <a:t>Brian Sullivan </a:t>
            </a:r>
            <a:r>
              <a:rPr lang="en-US" sz="1800" dirty="0">
                <a:solidFill>
                  <a:schemeClr val="bg2"/>
                </a:solidFill>
              </a:rPr>
              <a:t>(author of The Design Studio Method), earning a certificate in problem space research with </a:t>
            </a:r>
            <a:r>
              <a:rPr lang="en-US" sz="1800" b="1" dirty="0">
                <a:solidFill>
                  <a:schemeClr val="bg2"/>
                </a:solidFill>
              </a:rPr>
              <a:t>Indi Young</a:t>
            </a:r>
            <a:r>
              <a:rPr lang="en-US" sz="1800" dirty="0">
                <a:solidFill>
                  <a:schemeClr val="bg2"/>
                </a:solidFill>
              </a:rPr>
              <a:t>, learning from </a:t>
            </a:r>
            <a:r>
              <a:rPr lang="en-US" sz="1800" b="1" dirty="0">
                <a:solidFill>
                  <a:schemeClr val="bg2"/>
                </a:solidFill>
              </a:rPr>
              <a:t>Creative Reaction Lab </a:t>
            </a:r>
            <a:r>
              <a:rPr lang="en-US" sz="1800" dirty="0">
                <a:solidFill>
                  <a:schemeClr val="bg2"/>
                </a:solidFill>
              </a:rPr>
              <a:t>and </a:t>
            </a:r>
            <a:r>
              <a:rPr lang="en-US" sz="1800" b="1" dirty="0" err="1">
                <a:solidFill>
                  <a:schemeClr val="bg2"/>
                </a:solidFill>
              </a:rPr>
              <a:t>HmntyCntrd</a:t>
            </a:r>
            <a:r>
              <a:rPr lang="en-US" sz="1800" dirty="0">
                <a:solidFill>
                  <a:schemeClr val="bg2"/>
                </a:solidFill>
              </a:rPr>
              <a:t>, reading numerous books…</a:t>
            </a:r>
          </a:p>
        </p:txBody>
      </p:sp>
      <p:pic>
        <p:nvPicPr>
          <p:cNvPr id="1026" name="Picture 2" descr="Thomas Tullis (1952-2020)">
            <a:extLst>
              <a:ext uri="{FF2B5EF4-FFF2-40B4-BE49-F238E27FC236}">
                <a16:creationId xmlns:a16="http://schemas.microsoft.com/office/drawing/2014/main" id="{F8BC62CB-F8AA-8B01-2EF2-71CDBC6B7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2390774"/>
            <a:ext cx="1495425" cy="1495425"/>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1028" name="Picture 4" descr="The Design Studio Method: Creative Problem Solving with UX Sketching:  Sullivan, Brian">
            <a:extLst>
              <a:ext uri="{FF2B5EF4-FFF2-40B4-BE49-F238E27FC236}">
                <a16:creationId xmlns:a16="http://schemas.microsoft.com/office/drawing/2014/main" id="{2B21231E-491C-0CF6-EF74-9A2F8677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315" y="2391297"/>
            <a:ext cx="1222375" cy="1505319"/>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7" name="Picture 6" descr="Indi Young">
            <a:extLst>
              <a:ext uri="{FF2B5EF4-FFF2-40B4-BE49-F238E27FC236}">
                <a16:creationId xmlns:a16="http://schemas.microsoft.com/office/drawing/2014/main" id="{54C03846-5A59-B4AB-2B1E-4764DFB46BC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1781" t="7697" r="7697" b="11781"/>
          <a:stretch>
            <a:fillRect/>
          </a:stretch>
        </p:blipFill>
        <p:spPr bwMode="auto">
          <a:xfrm>
            <a:off x="3575605" y="2392432"/>
            <a:ext cx="1512291" cy="1512291"/>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1030" name="Picture 6" descr="Creative Reaction Lab CEO Antionette Carroll">
            <a:extLst>
              <a:ext uri="{FF2B5EF4-FFF2-40B4-BE49-F238E27FC236}">
                <a16:creationId xmlns:a16="http://schemas.microsoft.com/office/drawing/2014/main" id="{726E6911-7409-7079-1309-89793872E8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84" t="3703" r="17867" b="37222"/>
          <a:stretch>
            <a:fillRect/>
          </a:stretch>
        </p:blipFill>
        <p:spPr bwMode="auto">
          <a:xfrm>
            <a:off x="5235811" y="2390775"/>
            <a:ext cx="1495425" cy="1538841"/>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1032" name="Picture 8" descr="Creative Reaction Lab logo">
            <a:extLst>
              <a:ext uri="{FF2B5EF4-FFF2-40B4-BE49-F238E27FC236}">
                <a16:creationId xmlns:a16="http://schemas.microsoft.com/office/drawing/2014/main" id="{84ADCB7D-24A5-44EC-9806-6F500510F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3557" y="3962400"/>
            <a:ext cx="1370863" cy="8096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mntyCntrd - Vivianne Castillo (Founder) &amp; Alba Villamil (Partner)">
            <a:extLst>
              <a:ext uri="{FF2B5EF4-FFF2-40B4-BE49-F238E27FC236}">
                <a16:creationId xmlns:a16="http://schemas.microsoft.com/office/drawing/2014/main" id="{50CFEEC6-8FE4-4B80-B28F-0FB5693E5A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50" y="2387600"/>
            <a:ext cx="1709850" cy="1936750"/>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BBA187C-7952-D9F1-ADC7-D359736ACC6A}"/>
              </a:ext>
            </a:extLst>
          </p:cNvPr>
          <p:cNvSpPr>
            <a:spLocks noGrp="1"/>
          </p:cNvSpPr>
          <p:nvPr>
            <p:ph type="sldNum" idx="12"/>
          </p:nvPr>
        </p:nvSpPr>
        <p:spPr/>
        <p:txBody>
          <a:bodyPr/>
          <a:lstStyle/>
          <a:p>
            <a:fld id="{00000000-1234-1234-1234-123412341234}" type="slidenum">
              <a:rPr lang="en" smtClean="0"/>
              <a:pPr/>
              <a:t>11</a:t>
            </a:fld>
            <a:endParaRPr lang="en" dirty="0"/>
          </a:p>
        </p:txBody>
      </p:sp>
    </p:spTree>
    <p:extLst>
      <p:ext uri="{BB962C8B-B14F-4D97-AF65-F5344CB8AC3E}">
        <p14:creationId xmlns:p14="http://schemas.microsoft.com/office/powerpoint/2010/main" val="72081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DDCC95-7953-CCA2-4848-07FF64055DC3}"/>
              </a:ext>
            </a:extLst>
          </p:cNvPr>
          <p:cNvSpPr>
            <a:spLocks noGrp="1"/>
          </p:cNvSpPr>
          <p:nvPr>
            <p:ph type="title" idx="4294967295"/>
          </p:nvPr>
        </p:nvSpPr>
        <p:spPr>
          <a:xfrm>
            <a:off x="571500" y="411163"/>
            <a:ext cx="3979863"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Indi Young</a:t>
            </a:r>
          </a:p>
        </p:txBody>
      </p:sp>
      <p:sp>
        <p:nvSpPr>
          <p:cNvPr id="3" name="Subtitle 2">
            <a:extLst>
              <a:ext uri="{FF2B5EF4-FFF2-40B4-BE49-F238E27FC236}">
                <a16:creationId xmlns:a16="http://schemas.microsoft.com/office/drawing/2014/main" id="{183E686F-4E2B-6166-E750-F25BC05CDADC}"/>
              </a:ext>
            </a:extLst>
          </p:cNvPr>
          <p:cNvSpPr>
            <a:spLocks noGrp="1"/>
          </p:cNvSpPr>
          <p:nvPr>
            <p:ph type="subTitle" idx="3"/>
          </p:nvPr>
        </p:nvSpPr>
        <p:spPr>
          <a:xfrm>
            <a:off x="247651" y="868680"/>
            <a:ext cx="4752974" cy="2802834"/>
          </a:xfrm>
        </p:spPr>
        <p:txBody>
          <a:bodyPr/>
          <a:lstStyle/>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Author of books, such as </a:t>
            </a:r>
            <a:r>
              <a:rPr lang="en-US" sz="1800" i="1" dirty="0">
                <a:solidFill>
                  <a:schemeClr val="bg2"/>
                </a:solidFill>
              </a:rPr>
              <a:t>Mental Models</a:t>
            </a:r>
            <a:r>
              <a:rPr lang="en-US" sz="1800" dirty="0">
                <a:solidFill>
                  <a:schemeClr val="bg2"/>
                </a:solidFill>
              </a:rPr>
              <a:t>, </a:t>
            </a:r>
            <a:r>
              <a:rPr lang="en-US" sz="1800" i="1" dirty="0">
                <a:solidFill>
                  <a:schemeClr val="bg2"/>
                </a:solidFill>
              </a:rPr>
              <a:t>Practical Empathy</a:t>
            </a:r>
            <a:r>
              <a:rPr lang="en-US" sz="1800" dirty="0">
                <a:solidFill>
                  <a:schemeClr val="bg2"/>
                </a:solidFill>
              </a:rPr>
              <a:t>, and </a:t>
            </a:r>
            <a:r>
              <a:rPr lang="en-US" sz="1800" i="1" dirty="0">
                <a:solidFill>
                  <a:schemeClr val="bg2"/>
                </a:solidFill>
              </a:rPr>
              <a:t>Time to Listen</a:t>
            </a:r>
            <a:r>
              <a:rPr lang="en-US" sz="1800" dirty="0">
                <a:solidFill>
                  <a:schemeClr val="bg2"/>
                </a:solidFill>
              </a:rPr>
              <a:t>.</a:t>
            </a:r>
          </a:p>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Offers an advanced training series and certification.</a:t>
            </a:r>
          </a:p>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Listening Sessions method incorporates a purpose-driven approach to develop “thinking styles.” It was developed with a private sector perspective and doesn’t incorporate facts and opinions.</a:t>
            </a:r>
          </a:p>
        </p:txBody>
      </p:sp>
      <p:grpSp>
        <p:nvGrpSpPr>
          <p:cNvPr id="9" name="Group 8" descr="Indi Young and books">
            <a:extLst>
              <a:ext uri="{FF2B5EF4-FFF2-40B4-BE49-F238E27FC236}">
                <a16:creationId xmlns:a16="http://schemas.microsoft.com/office/drawing/2014/main" id="{32BC2646-7705-9F55-D142-B90A776F5D2A}"/>
              </a:ext>
            </a:extLst>
          </p:cNvPr>
          <p:cNvGrpSpPr/>
          <p:nvPr/>
        </p:nvGrpSpPr>
        <p:grpSpPr>
          <a:xfrm>
            <a:off x="5128736" y="1001782"/>
            <a:ext cx="3475765" cy="3530659"/>
            <a:chOff x="356711" y="858907"/>
            <a:chExt cx="3475765" cy="3530659"/>
          </a:xfrm>
        </p:grpSpPr>
        <p:pic>
          <p:nvPicPr>
            <p:cNvPr id="7" name="Picture 6" descr=" Indi Young">
              <a:extLst>
                <a:ext uri="{FF2B5EF4-FFF2-40B4-BE49-F238E27FC236}">
                  <a16:creationId xmlns:a16="http://schemas.microsoft.com/office/drawing/2014/main" id="{BC609C0B-F471-0B94-EEF8-F39C1F72EFC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73759" y="858907"/>
              <a:ext cx="2658717" cy="26587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ental Models: Aligning Design Strategy with Human Behavior: Young, Indi">
              <a:extLst>
                <a:ext uri="{FF2B5EF4-FFF2-40B4-BE49-F238E27FC236}">
                  <a16:creationId xmlns:a16="http://schemas.microsoft.com/office/drawing/2014/main" id="{DB34300A-5839-EA27-82C7-46546C05A37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6711" y="2207153"/>
              <a:ext cx="830377" cy="132272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6" name="Picture 10" descr="Practical Empathy: For Collaboration and Creativity in Your Work by Indi Young">
              <a:extLst>
                <a:ext uri="{FF2B5EF4-FFF2-40B4-BE49-F238E27FC236}">
                  <a16:creationId xmlns:a16="http://schemas.microsoft.com/office/drawing/2014/main" id="{9A33F5C0-6F10-AAC7-F9FA-536CD0DC1C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20885" y="2727259"/>
              <a:ext cx="830377" cy="132272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8" name="Picture 12" descr="Time to Listen: How Giving People Space to Speak Drives Invention and  Inclusion (Assumptions Aside): Young, Indi, Iurchenko, Anna, Rahman,  Zulaikha">
              <a:extLst>
                <a:ext uri="{FF2B5EF4-FFF2-40B4-BE49-F238E27FC236}">
                  <a16:creationId xmlns:a16="http://schemas.microsoft.com/office/drawing/2014/main" id="{32A33840-CB54-5C98-3DB1-BF1885D6638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00014" y="3066841"/>
              <a:ext cx="881817" cy="132272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8B25EBAC-6C95-FAD8-13E5-710262C9D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35211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0DAC5D0-DA0A-51EE-8E33-9C9A59055D7E}"/>
              </a:ext>
            </a:extLst>
          </p:cNvPr>
          <p:cNvSpPr>
            <a:spLocks noGrp="1"/>
          </p:cNvSpPr>
          <p:nvPr>
            <p:ph type="title" idx="4294967295"/>
          </p:nvPr>
        </p:nvSpPr>
        <p:spPr>
          <a:xfrm>
            <a:off x="571500" y="914400"/>
            <a:ext cx="3979863"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Design Justice</a:t>
            </a:r>
          </a:p>
        </p:txBody>
      </p:sp>
      <p:sp>
        <p:nvSpPr>
          <p:cNvPr id="3" name="Subtitle 2">
            <a:extLst>
              <a:ext uri="{FF2B5EF4-FFF2-40B4-BE49-F238E27FC236}">
                <a16:creationId xmlns:a16="http://schemas.microsoft.com/office/drawing/2014/main" id="{59767302-5A40-5DA5-C58D-1FCFC7190EA9}"/>
              </a:ext>
            </a:extLst>
          </p:cNvPr>
          <p:cNvSpPr>
            <a:spLocks noGrp="1"/>
          </p:cNvSpPr>
          <p:nvPr>
            <p:ph type="subTitle" idx="3"/>
          </p:nvPr>
        </p:nvSpPr>
        <p:spPr>
          <a:xfrm>
            <a:off x="590551" y="1361660"/>
            <a:ext cx="5486400" cy="2760109"/>
          </a:xfrm>
        </p:spPr>
        <p:txBody>
          <a:bodyPr/>
          <a:lstStyle/>
          <a:p>
            <a:pPr>
              <a:spcAft>
                <a:spcPts val="1200"/>
              </a:spcAft>
            </a:pPr>
            <a:r>
              <a:rPr lang="en-US" dirty="0">
                <a:solidFill>
                  <a:schemeClr val="bg2"/>
                </a:solidFill>
              </a:rPr>
              <a:t>Framework for analysis of how design distributes benefits and burdens between various groups of people.</a:t>
            </a:r>
          </a:p>
          <a:p>
            <a:pPr>
              <a:spcAft>
                <a:spcPts val="1200"/>
              </a:spcAft>
            </a:pPr>
            <a:r>
              <a:rPr lang="en-US" dirty="0">
                <a:solidFill>
                  <a:schemeClr val="bg2"/>
                </a:solidFill>
              </a:rPr>
              <a:t>Design justice focuses explicitly on the ways that design reproduces and/or challenges the matrix of domination (white supremacy, heteropatriarchy, capitalism, ableism, settler colonialism, and other forms of structural inequality).</a:t>
            </a:r>
          </a:p>
          <a:p>
            <a:pPr>
              <a:spcAft>
                <a:spcPts val="1200"/>
              </a:spcAft>
            </a:pPr>
            <a:r>
              <a:rPr lang="en-US" dirty="0">
                <a:solidFill>
                  <a:schemeClr val="bg2"/>
                </a:solidFill>
              </a:rPr>
              <a:t>Design justice is also a growing community of practice that aims to ensure a more equitable distribution of design’s benefits and burdens; meaningful participation in design decisions; and recognition of community-based, Indigenous, and diasporic design traditions, knowledge, and practices.</a:t>
            </a:r>
          </a:p>
        </p:txBody>
      </p:sp>
      <p:pic>
        <p:nvPicPr>
          <p:cNvPr id="5" name="Picture 2" descr="Design Justice book cover">
            <a:extLst>
              <a:ext uri="{FF2B5EF4-FFF2-40B4-BE49-F238E27FC236}">
                <a16:creationId xmlns:a16="http://schemas.microsoft.com/office/drawing/2014/main" id="{D6079CD5-0A97-B1B3-5E87-15A1BE5DF6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91966" y="1390650"/>
            <a:ext cx="1976656"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8871045-2471-EC54-1591-A1E9B534AE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599268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DF70-9B78-65FB-AED3-5B02EEBA19EB}"/>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82215734-D1BF-4288-4B40-F131AD7663B7}"/>
              </a:ext>
            </a:extLst>
          </p:cNvPr>
          <p:cNvSpPr>
            <a:spLocks noGrp="1"/>
          </p:cNvSpPr>
          <p:nvPr>
            <p:ph type="title" idx="4294967295"/>
          </p:nvPr>
        </p:nvSpPr>
        <p:spPr>
          <a:xfrm>
            <a:off x="571500" y="914400"/>
            <a:ext cx="79263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Combining Design Justice and Indi Young’s Listening Sessions, in an adapted variation…</a:t>
            </a:r>
          </a:p>
        </p:txBody>
      </p:sp>
      <p:sp>
        <p:nvSpPr>
          <p:cNvPr id="8" name="Subtitle 7">
            <a:extLst>
              <a:ext uri="{FF2B5EF4-FFF2-40B4-BE49-F238E27FC236}">
                <a16:creationId xmlns:a16="http://schemas.microsoft.com/office/drawing/2014/main" id="{02E9C36F-86B0-6B4A-C4A9-FD0193CA69C0}"/>
              </a:ext>
            </a:extLst>
          </p:cNvPr>
          <p:cNvSpPr>
            <a:spLocks noGrp="1"/>
          </p:cNvSpPr>
          <p:nvPr>
            <p:ph type="subTitle" idx="3"/>
          </p:nvPr>
        </p:nvSpPr>
        <p:spPr>
          <a:xfrm>
            <a:off x="291548" y="1378229"/>
            <a:ext cx="7981595" cy="2697382"/>
          </a:xfrm>
        </p:spPr>
        <p:txBody>
          <a:bodyPr numCol="2" spcCol="548640"/>
          <a:lstStyle/>
          <a:p>
            <a:pPr marL="285750" indent="-285750">
              <a:spcAft>
                <a:spcPts val="1200"/>
              </a:spcAft>
              <a:buClr>
                <a:srgbClr val="E86A66"/>
              </a:buClr>
              <a:buSzPct val="120000"/>
              <a:buFont typeface="Arial" panose="020B0604020202020204" pitchFamily="34" charset="0"/>
              <a:buChar char="•"/>
            </a:pPr>
            <a:r>
              <a:rPr lang="en-US" dirty="0">
                <a:solidFill>
                  <a:schemeClr val="bg2"/>
                </a:solidFill>
              </a:rPr>
              <a:t>Using the Design Justice framework’s recruiting </a:t>
            </a:r>
            <a:r>
              <a:rPr lang="en-US" b="1" dirty="0">
                <a:solidFill>
                  <a:schemeClr val="bg2"/>
                </a:solidFill>
              </a:rPr>
              <a:t>gaps analysis </a:t>
            </a:r>
            <a:r>
              <a:rPr lang="en-US" dirty="0">
                <a:solidFill>
                  <a:schemeClr val="bg2"/>
                </a:solidFill>
              </a:rPr>
              <a:t>(example follows) with Indi Young’s Listening Sessions approach, adapted for the public sector to </a:t>
            </a:r>
            <a:r>
              <a:rPr lang="en-US" b="1" dirty="0">
                <a:solidFill>
                  <a:schemeClr val="bg2"/>
                </a:solidFill>
              </a:rPr>
              <a:t>include facts and opinions</a:t>
            </a:r>
            <a:r>
              <a:rPr lang="en-US" dirty="0">
                <a:solidFill>
                  <a:schemeClr val="bg2"/>
                </a:solidFill>
              </a:rPr>
              <a:t>, develops a rigorous, human-centered approach to qualitative analysis, applied to the CHIPS &amp; Science Act requirement to inform criteria for broadening participation in institutions and organizations.</a:t>
            </a:r>
          </a:p>
          <a:p>
            <a:pPr marL="285750" indent="-285750">
              <a:spcAft>
                <a:spcPts val="1200"/>
              </a:spcAft>
              <a:buClr>
                <a:srgbClr val="E86A66"/>
              </a:buClr>
              <a:buSzPct val="120000"/>
              <a:buFont typeface="Arial" panose="020B0604020202020204" pitchFamily="34" charset="0"/>
              <a:buChar char="•"/>
            </a:pPr>
            <a:r>
              <a:rPr lang="en-US" dirty="0">
                <a:solidFill>
                  <a:schemeClr val="bg2"/>
                </a:solidFill>
              </a:rPr>
              <a:t>It builds on established practices such as environmental and literature scans, while incorporating and building upon these innovative techniques.</a:t>
            </a:r>
          </a:p>
          <a:p>
            <a:pPr marL="285750" indent="-285750">
              <a:spcAft>
                <a:spcPts val="1200"/>
              </a:spcAft>
              <a:buClr>
                <a:srgbClr val="E86A66"/>
              </a:buClr>
              <a:buSzPct val="120000"/>
              <a:buFont typeface="Arial" panose="020B0604020202020204" pitchFamily="34" charset="0"/>
              <a:buChar char="•"/>
            </a:pPr>
            <a:r>
              <a:rPr lang="en-US" dirty="0">
                <a:solidFill>
                  <a:schemeClr val="bg2"/>
                </a:solidFill>
              </a:rPr>
              <a:t>The method prioritizes inclusivity, minimizes researcher bias, and centers participants’ own words to generate actionable insights for public policy design and implementation.</a:t>
            </a:r>
          </a:p>
        </p:txBody>
      </p:sp>
      <p:sp>
        <p:nvSpPr>
          <p:cNvPr id="5" name="Slide Number Placeholder 4">
            <a:extLst>
              <a:ext uri="{FF2B5EF4-FFF2-40B4-BE49-F238E27FC236}">
                <a16:creationId xmlns:a16="http://schemas.microsoft.com/office/drawing/2014/main" id="{3963C5F0-3F5D-1130-1B51-D8A64076FE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7523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E0A88-E613-1C04-8153-E498D8121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486C3-4058-FD4A-FD97-E4184169A79B}"/>
              </a:ext>
            </a:extLst>
          </p:cNvPr>
          <p:cNvSpPr>
            <a:spLocks noGrp="1"/>
          </p:cNvSpPr>
          <p:nvPr>
            <p:ph type="ctrTitle"/>
          </p:nvPr>
        </p:nvSpPr>
        <p:spPr>
          <a:xfrm>
            <a:off x="571525" y="1600200"/>
            <a:ext cx="5988301" cy="2580000"/>
          </a:xfrm>
        </p:spPr>
        <p:txBody>
          <a:bodyPr/>
          <a:lstStyle/>
          <a:p>
            <a:r>
              <a:rPr lang="en-US" dirty="0"/>
              <a:t>The Method</a:t>
            </a:r>
          </a:p>
        </p:txBody>
      </p:sp>
      <p:sp>
        <p:nvSpPr>
          <p:cNvPr id="3" name="Slide Number Placeholder 2">
            <a:extLst>
              <a:ext uri="{FF2B5EF4-FFF2-40B4-BE49-F238E27FC236}">
                <a16:creationId xmlns:a16="http://schemas.microsoft.com/office/drawing/2014/main" id="{9FF7F8CC-90AB-C3CF-B91C-25993BEA9050}"/>
              </a:ext>
            </a:extLst>
          </p:cNvPr>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25595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62000" t="15000" r="3000" b="10000"/>
          </a:stretch>
        </a:blipFill>
        <a:effectLst/>
      </p:bgPr>
    </p:bg>
    <p:spTree>
      <p:nvGrpSpPr>
        <p:cNvPr id="1" name="">
          <a:extLst>
            <a:ext uri="{FF2B5EF4-FFF2-40B4-BE49-F238E27FC236}">
              <a16:creationId xmlns:a16="http://schemas.microsoft.com/office/drawing/2014/main" id="{058FC446-9D7D-66FC-27F6-6D664C74CA16}"/>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25D8B49D-0D46-4261-0D37-446F2F3267D7}"/>
              </a:ext>
            </a:extLst>
          </p:cNvPr>
          <p:cNvSpPr>
            <a:spLocks noGrp="1"/>
          </p:cNvSpPr>
          <p:nvPr>
            <p:ph type="title" idx="4294967295"/>
          </p:nvPr>
        </p:nvSpPr>
        <p:spPr>
          <a:xfrm>
            <a:off x="104775" y="495300"/>
            <a:ext cx="8482013" cy="7588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46355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3600" b="0" i="0" u="none" strike="noStrike" kern="0" cap="none" spc="0" normalizeH="0" baseline="0" noProof="0" dirty="0">
                <a:ln>
                  <a:noFill/>
                </a:ln>
                <a:solidFill>
                  <a:schemeClr val="accent1"/>
                </a:solidFill>
                <a:effectLst/>
                <a:uLnTx/>
                <a:uFillTx/>
                <a:latin typeface="Arial" panose="020B0604020202020204" pitchFamily="34" charset="0"/>
                <a:ea typeface="Proxima Nova"/>
                <a:cs typeface="Arial" panose="020B0604020202020204" pitchFamily="34" charset="0"/>
                <a:sym typeface="Proxima Nova"/>
              </a:rPr>
              <a:t>The Steps</a:t>
            </a:r>
          </a:p>
        </p:txBody>
      </p:sp>
      <p:sp>
        <p:nvSpPr>
          <p:cNvPr id="8" name="Subtitle 7">
            <a:extLst>
              <a:ext uri="{FF2B5EF4-FFF2-40B4-BE49-F238E27FC236}">
                <a16:creationId xmlns:a16="http://schemas.microsoft.com/office/drawing/2014/main" id="{2E5C4135-0234-54E1-4B07-18C28116AA8C}"/>
              </a:ext>
            </a:extLst>
          </p:cNvPr>
          <p:cNvSpPr>
            <a:spLocks noGrp="1"/>
          </p:cNvSpPr>
          <p:nvPr>
            <p:ph type="subTitle" idx="3"/>
          </p:nvPr>
        </p:nvSpPr>
        <p:spPr>
          <a:xfrm>
            <a:off x="291549" y="1378229"/>
            <a:ext cx="5556801" cy="2822710"/>
          </a:xfrm>
        </p:spPr>
        <p:txBody>
          <a:bodyPr numCol="1" spcCol="365760"/>
          <a:lstStyle/>
          <a:p>
            <a:pPr marL="342900" indent="-342900">
              <a:spcAft>
                <a:spcPts val="1200"/>
              </a:spcAft>
              <a:buClr>
                <a:srgbClr val="E86A66"/>
              </a:buClr>
              <a:buSzPct val="120000"/>
              <a:buFont typeface="+mj-lt"/>
              <a:buAutoNum type="alphaUcPeriod"/>
            </a:pPr>
            <a:r>
              <a:rPr lang="en-US" dirty="0"/>
              <a:t>Strategic, thoughtful recruiting informed by gaps analysis</a:t>
            </a:r>
          </a:p>
          <a:p>
            <a:pPr marL="342900" indent="-342900">
              <a:spcAft>
                <a:spcPts val="1200"/>
              </a:spcAft>
              <a:buClr>
                <a:srgbClr val="E86A66"/>
              </a:buClr>
              <a:buSzPct val="120000"/>
              <a:buFont typeface="+mj-lt"/>
              <a:buAutoNum type="alphaUcPeriod"/>
            </a:pPr>
            <a:r>
              <a:rPr lang="en-US" dirty="0"/>
              <a:t>Semi-structured interviews follow participant’s lead</a:t>
            </a:r>
          </a:p>
          <a:p>
            <a:pPr marL="342900" indent="-342900">
              <a:spcAft>
                <a:spcPts val="1200"/>
              </a:spcAft>
              <a:buClr>
                <a:srgbClr val="E86A66"/>
              </a:buClr>
              <a:buSzPct val="120000"/>
              <a:buFont typeface="+mj-lt"/>
              <a:buAutoNum type="alphaUcPeriod"/>
            </a:pPr>
            <a:r>
              <a:rPr lang="en-US" dirty="0"/>
              <a:t>Verbatim transcript to capture participant’s own words and avoid notetaker bias</a:t>
            </a:r>
          </a:p>
          <a:p>
            <a:pPr marL="342900" indent="-342900">
              <a:spcAft>
                <a:spcPts val="1200"/>
              </a:spcAft>
              <a:buClr>
                <a:srgbClr val="E86A66"/>
              </a:buClr>
              <a:buSzPct val="120000"/>
              <a:buFont typeface="+mj-lt"/>
              <a:buAutoNum type="alphaUcPeriod"/>
            </a:pPr>
            <a:r>
              <a:rPr lang="en-US" dirty="0"/>
              <a:t>Analysis that prioritizes participant mental models and purpose, retains the person’s words</a:t>
            </a:r>
          </a:p>
          <a:p>
            <a:pPr marL="342900" indent="-342900">
              <a:spcAft>
                <a:spcPts val="1200"/>
              </a:spcAft>
              <a:buClr>
                <a:srgbClr val="E86A66"/>
              </a:buClr>
              <a:buSzPct val="120000"/>
              <a:buFont typeface="+mj-lt"/>
              <a:buAutoNum type="alphaUcPeriod"/>
            </a:pPr>
            <a:r>
              <a:rPr lang="en-US" dirty="0"/>
              <a:t>Synthesis into mental model diagrams (MMDs), a clear structure to cultivate cognitive empathy</a:t>
            </a:r>
          </a:p>
          <a:p>
            <a:pPr marL="342900" indent="-342900">
              <a:spcAft>
                <a:spcPts val="1200"/>
              </a:spcAft>
              <a:buClr>
                <a:srgbClr val="E86A66"/>
              </a:buClr>
              <a:buSzPct val="120000"/>
              <a:buFont typeface="+mj-lt"/>
              <a:buAutoNum type="alphaUcPeriod"/>
            </a:pPr>
            <a:r>
              <a:rPr lang="en-US" dirty="0"/>
              <a:t>Opportunity mapping activity to make the mental models actionable and align policymakers</a:t>
            </a:r>
          </a:p>
        </p:txBody>
      </p:sp>
      <p:sp>
        <p:nvSpPr>
          <p:cNvPr id="5" name="Slide Number Placeholder 4">
            <a:extLst>
              <a:ext uri="{FF2B5EF4-FFF2-40B4-BE49-F238E27FC236}">
                <a16:creationId xmlns:a16="http://schemas.microsoft.com/office/drawing/2014/main" id="{EE50AEAD-3FAB-2629-2122-896A87DB7D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52645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8BA5-BF29-FB29-A4DB-0A5B7EC19557}"/>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49EA7996-8374-9BD7-9BCD-5BBEEECF2ACC}"/>
              </a:ext>
            </a:extLst>
          </p:cNvPr>
          <p:cNvSpPr>
            <a:spLocks noGrp="1"/>
          </p:cNvSpPr>
          <p:nvPr>
            <p:ph type="title" idx="4294967295"/>
          </p:nvPr>
        </p:nvSpPr>
        <p:spPr>
          <a:xfrm>
            <a:off x="571500" y="874713"/>
            <a:ext cx="8015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1600" b="1" i="0" u="none" strike="noStrike" kern="0" cap="none" spc="0" normalizeH="0" baseline="0" noProof="0" dirty="0">
                <a:ln>
                  <a:noFill/>
                </a:ln>
                <a:solidFill>
                  <a:schemeClr val="accent1"/>
                </a:solidFill>
                <a:effectLst/>
                <a:uLnTx/>
                <a:uFillTx/>
                <a:latin typeface="Arial" panose="020B0604020202020204" pitchFamily="34" charset="0"/>
                <a:ea typeface="Proxima Nova"/>
                <a:cs typeface="Arial" panose="020B0604020202020204" pitchFamily="34" charset="0"/>
                <a:sym typeface="Proxima Nova"/>
              </a:rPr>
              <a:t>Table 1. Example of Gaps Analysis — Recruiting Sampling Requirement</a:t>
            </a:r>
          </a:p>
        </p:txBody>
      </p:sp>
      <p:pic>
        <p:nvPicPr>
          <p:cNvPr id="2" name="Content Placeholder 2" descr="Table showing sample recruiting sampling requirements and the actual participant numbers recruited. Exclamation marks indicate a priority demographic based on previous recruiting gaps.">
            <a:extLst>
              <a:ext uri="{FF2B5EF4-FFF2-40B4-BE49-F238E27FC236}">
                <a16:creationId xmlns:a16="http://schemas.microsoft.com/office/drawing/2014/main" id="{9FE3428B-E331-98A5-3D86-78C23F96C5BD}"/>
              </a:ext>
            </a:extLst>
          </p:cNvPr>
          <p:cNvPicPr>
            <a:picLocks noChangeAspect="1"/>
          </p:cNvPicPr>
          <p:nvPr/>
        </p:nvPicPr>
        <p:blipFill>
          <a:blip r:embed="rId2">
            <a:extLst>
              <a:ext uri="{28A0092B-C50C-407E-A947-70E740481C1C}">
                <a14:useLocalDpi xmlns:a14="http://schemas.microsoft.com/office/drawing/2010/main" val="0"/>
              </a:ext>
            </a:extLst>
          </a:blip>
          <a:srcRect r="9687" b="11941"/>
          <a:stretch>
            <a:fillRect/>
          </a:stretch>
        </p:blipFill>
        <p:spPr>
          <a:xfrm>
            <a:off x="529666" y="1311965"/>
            <a:ext cx="3923064" cy="2999661"/>
          </a:xfrm>
          <a:prstGeom prst="rect">
            <a:avLst/>
          </a:prstGeom>
          <a:noFill/>
          <a:ln>
            <a:noFill/>
          </a:ln>
        </p:spPr>
      </p:pic>
      <p:sp>
        <p:nvSpPr>
          <p:cNvPr id="8" name="Subtitle 7">
            <a:extLst>
              <a:ext uri="{FF2B5EF4-FFF2-40B4-BE49-F238E27FC236}">
                <a16:creationId xmlns:a16="http://schemas.microsoft.com/office/drawing/2014/main" id="{3D0C5A12-5D09-2AE9-593B-548C8493C276}"/>
              </a:ext>
            </a:extLst>
          </p:cNvPr>
          <p:cNvSpPr>
            <a:spLocks noGrp="1"/>
          </p:cNvSpPr>
          <p:nvPr>
            <p:ph type="subTitle" idx="3"/>
          </p:nvPr>
        </p:nvSpPr>
        <p:spPr>
          <a:xfrm>
            <a:off x="4399723" y="1404730"/>
            <a:ext cx="4187686" cy="3472070"/>
          </a:xfrm>
        </p:spPr>
        <p:txBody>
          <a:bodyPr numCol="1" spcCol="365760"/>
          <a:lstStyle/>
          <a:p>
            <a:pPr marL="287338">
              <a:spcAft>
                <a:spcPts val="600"/>
              </a:spcAft>
              <a:buClr>
                <a:srgbClr val="E86A66"/>
              </a:buClr>
              <a:buSzPct val="120000"/>
            </a:pPr>
            <a:r>
              <a:rPr lang="en-US" sz="1400" dirty="0"/>
              <a:t>The red exclamation mark (</a:t>
            </a:r>
            <a:r>
              <a:rPr lang="en-US" sz="1400" b="1" dirty="0">
                <a:solidFill>
                  <a:srgbClr val="C00000"/>
                </a:solidFill>
              </a:rPr>
              <a:t>!</a:t>
            </a:r>
            <a:r>
              <a:rPr lang="en-US" sz="1400" dirty="0"/>
              <a:t>) indicates a priority demographic based on previous recruiting gaps in lived experience.</a:t>
            </a:r>
          </a:p>
          <a:p>
            <a:pPr marL="287338">
              <a:spcAft>
                <a:spcPts val="600"/>
              </a:spcAft>
              <a:buClr>
                <a:srgbClr val="E86A66"/>
              </a:buClr>
              <a:buSzPct val="120000"/>
            </a:pPr>
            <a:r>
              <a:rPr lang="en-US" sz="1400" dirty="0"/>
              <a:t>Note: During research planning, establish recruiting goals for various demographics that are relevant for the research goal, seeking a variety of lived experiences. </a:t>
            </a:r>
          </a:p>
          <a:p>
            <a:pPr marL="285750" indent="-220663">
              <a:spcAft>
                <a:spcPts val="600"/>
              </a:spcAft>
              <a:buClr>
                <a:srgbClr val="E86A66"/>
              </a:buClr>
              <a:buSzPct val="120000"/>
              <a:buFont typeface="Arial" panose="020B0604020202020204" pitchFamily="34" charset="0"/>
              <a:buChar char="•"/>
            </a:pPr>
            <a:r>
              <a:rPr lang="en-US" sz="1400" dirty="0"/>
              <a:t>Who’s involved? </a:t>
            </a:r>
          </a:p>
          <a:p>
            <a:pPr marL="285750" indent="-220663">
              <a:spcAft>
                <a:spcPts val="600"/>
              </a:spcAft>
              <a:buClr>
                <a:srgbClr val="E86A66"/>
              </a:buClr>
              <a:buSzPct val="120000"/>
              <a:buFont typeface="Arial" panose="020B0604020202020204" pitchFamily="34" charset="0"/>
              <a:buChar char="•"/>
            </a:pPr>
            <a:r>
              <a:rPr lang="en-US" sz="1400" dirty="0"/>
              <a:t>Who benefits? </a:t>
            </a:r>
          </a:p>
          <a:p>
            <a:pPr marL="285750" indent="-220663">
              <a:spcAft>
                <a:spcPts val="600"/>
              </a:spcAft>
              <a:buClr>
                <a:srgbClr val="E86A66"/>
              </a:buClr>
              <a:buSzPct val="120000"/>
              <a:buFont typeface="Arial" panose="020B0604020202020204" pitchFamily="34" charset="0"/>
              <a:buChar char="•"/>
            </a:pPr>
            <a:r>
              <a:rPr lang="en-US" sz="1400" dirty="0"/>
              <a:t>Who’s harmed? </a:t>
            </a:r>
          </a:p>
          <a:p>
            <a:pPr marL="287338">
              <a:spcAft>
                <a:spcPts val="600"/>
              </a:spcAft>
              <a:buClr>
                <a:srgbClr val="E86A66"/>
              </a:buClr>
              <a:buSzPct val="120000"/>
            </a:pPr>
            <a:r>
              <a:rPr lang="en-US" sz="1400" dirty="0"/>
              <a:t>Record the data on the final participants. This gaps analysis informs future research efforts to address the disparities.</a:t>
            </a:r>
          </a:p>
        </p:txBody>
      </p:sp>
      <p:sp>
        <p:nvSpPr>
          <p:cNvPr id="5" name="Slide Number Placeholder 4">
            <a:extLst>
              <a:ext uri="{FF2B5EF4-FFF2-40B4-BE49-F238E27FC236}">
                <a16:creationId xmlns:a16="http://schemas.microsoft.com/office/drawing/2014/main" id="{ADAD968D-8ECA-8A32-73A3-72B986D140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65722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A37F-6DE8-33DC-8E80-7D5A0EBA0231}"/>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7A9F057D-F67E-3D77-276B-825101A7DF02}"/>
              </a:ext>
            </a:extLst>
          </p:cNvPr>
          <p:cNvSpPr>
            <a:spLocks noGrp="1"/>
          </p:cNvSpPr>
          <p:nvPr>
            <p:ph type="title" idx="4294967295"/>
          </p:nvPr>
        </p:nvSpPr>
        <p:spPr>
          <a:xfrm>
            <a:off x="571500" y="887413"/>
            <a:ext cx="8015288" cy="341312"/>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1600" b="1" i="0" u="none" strike="noStrike" kern="0" cap="none" spc="0" normalizeH="0" baseline="0" noProof="0" dirty="0">
                <a:ln>
                  <a:noFill/>
                </a:ln>
                <a:solidFill>
                  <a:schemeClr val="accent1"/>
                </a:solidFill>
                <a:effectLst/>
                <a:uLnTx/>
                <a:uFillTx/>
                <a:latin typeface="Arial" panose="020B0604020202020204" pitchFamily="34" charset="0"/>
                <a:ea typeface="Proxima Nova"/>
                <a:cs typeface="Arial" panose="020B0604020202020204" pitchFamily="34" charset="0"/>
                <a:sym typeface="Proxima Nova"/>
              </a:rPr>
              <a:t>Table 2. Example of Category Analysis —Demographics of Participants</a:t>
            </a:r>
          </a:p>
        </p:txBody>
      </p:sp>
      <p:pic>
        <p:nvPicPr>
          <p:cNvPr id="7" name="Content Placeholder 5" descr="Table showing a breakdown of demographic categories in rows and the participants in columns with X in the cell if they have that characteristics">
            <a:extLst>
              <a:ext uri="{FF2B5EF4-FFF2-40B4-BE49-F238E27FC236}">
                <a16:creationId xmlns:a16="http://schemas.microsoft.com/office/drawing/2014/main" id="{F57C4ABD-0EFB-51B0-6D4F-B7970CFC8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39" y="1296815"/>
            <a:ext cx="7659757" cy="2890872"/>
          </a:xfrm>
          <a:prstGeom prst="rect">
            <a:avLst/>
          </a:prstGeom>
          <a:noFill/>
          <a:ln>
            <a:noFill/>
          </a:ln>
        </p:spPr>
      </p:pic>
      <p:sp>
        <p:nvSpPr>
          <p:cNvPr id="5" name="Slide Number Placeholder 4">
            <a:extLst>
              <a:ext uri="{FF2B5EF4-FFF2-40B4-BE49-F238E27FC236}">
                <a16:creationId xmlns:a16="http://schemas.microsoft.com/office/drawing/2014/main" id="{164ECA59-B107-6F45-F83D-1E40992461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4337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27264-CB96-C723-90F0-AAEE8F38906A}"/>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9994F50F-09AE-6469-58CE-F2CD45B5F9A7}"/>
              </a:ext>
            </a:extLst>
          </p:cNvPr>
          <p:cNvSpPr>
            <a:spLocks noGrp="1"/>
          </p:cNvSpPr>
          <p:nvPr>
            <p:ph type="title" idx="4294967295"/>
          </p:nvPr>
        </p:nvSpPr>
        <p:spPr>
          <a:xfrm>
            <a:off x="571500" y="795338"/>
            <a:ext cx="8015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1600" b="1" i="0" u="none" strike="noStrike" kern="0" cap="none" spc="0" normalizeH="0" baseline="0" noProof="0" dirty="0">
                <a:ln>
                  <a:noFill/>
                </a:ln>
                <a:solidFill>
                  <a:schemeClr val="accent1"/>
                </a:solidFill>
                <a:effectLst/>
                <a:uLnTx/>
                <a:uFillTx/>
                <a:latin typeface="Arial" panose="020B0604020202020204" pitchFamily="34" charset="0"/>
                <a:ea typeface="Proxima Nova"/>
                <a:cs typeface="Arial" panose="020B0604020202020204" pitchFamily="34" charset="0"/>
                <a:sym typeface="Proxima Nova"/>
              </a:rPr>
              <a:t>Figure 1. Specialized Template</a:t>
            </a:r>
          </a:p>
        </p:txBody>
      </p:sp>
      <p:sp>
        <p:nvSpPr>
          <p:cNvPr id="8" name="Subtitle 7">
            <a:extLst>
              <a:ext uri="{FF2B5EF4-FFF2-40B4-BE49-F238E27FC236}">
                <a16:creationId xmlns:a16="http://schemas.microsoft.com/office/drawing/2014/main" id="{2B1577A3-AABE-C12E-8631-23D3C8FA846F}"/>
              </a:ext>
            </a:extLst>
          </p:cNvPr>
          <p:cNvSpPr>
            <a:spLocks noGrp="1"/>
          </p:cNvSpPr>
          <p:nvPr>
            <p:ph type="subTitle" idx="3"/>
          </p:nvPr>
        </p:nvSpPr>
        <p:spPr>
          <a:xfrm>
            <a:off x="3869636" y="450164"/>
            <a:ext cx="4823790" cy="768624"/>
          </a:xfrm>
        </p:spPr>
        <p:txBody>
          <a:bodyPr numCol="1" spcCol="365760"/>
          <a:lstStyle/>
          <a:p>
            <a:pPr marL="12700">
              <a:spcAft>
                <a:spcPts val="1200"/>
              </a:spcAft>
              <a:buClr>
                <a:srgbClr val="E86A66"/>
              </a:buClr>
              <a:buSzPct val="120000"/>
            </a:pPr>
            <a:r>
              <a:rPr lang="en-US" sz="1400" dirty="0">
                <a:solidFill>
                  <a:schemeClr val="bg2"/>
                </a:solidFill>
              </a:rPr>
              <a:t>This spreadsheet is used with Indi’s Mental Model Dataset Visualizer to generate mental model diagrams, an organized representation of the themes, insights, and summaries.</a:t>
            </a:r>
          </a:p>
        </p:txBody>
      </p:sp>
      <p:pic>
        <p:nvPicPr>
          <p:cNvPr id="3" name="Content Placeholder 3" descr="screenshot of the specialized template, showing theme in the first column, insight in second, then summary, ID, responses, and kind of insight which can be inner thinking, reaction, guiding principle, fact, opinion, or story">
            <a:extLst>
              <a:ext uri="{FF2B5EF4-FFF2-40B4-BE49-F238E27FC236}">
                <a16:creationId xmlns:a16="http://schemas.microsoft.com/office/drawing/2014/main" id="{2F1F4A59-E0D1-FB0D-DC02-0D58E8280090}"/>
              </a:ext>
            </a:extLst>
          </p:cNvPr>
          <p:cNvPicPr>
            <a:picLocks noChangeAspect="1"/>
          </p:cNvPicPr>
          <p:nvPr/>
        </p:nvPicPr>
        <p:blipFill>
          <a:blip r:embed="rId2" cstate="print">
            <a:extLst>
              <a:ext uri="{28A0092B-C50C-407E-A947-70E740481C1C}">
                <a14:useLocalDpi xmlns:a14="http://schemas.microsoft.com/office/drawing/2010/main" val="0"/>
              </a:ext>
            </a:extLst>
          </a:blip>
          <a:srcRect t="3292" b="1761"/>
          <a:stretch>
            <a:fillRect/>
          </a:stretch>
        </p:blipFill>
        <p:spPr>
          <a:xfrm>
            <a:off x="579367" y="1238249"/>
            <a:ext cx="7513984" cy="3494019"/>
          </a:xfrm>
          <a:prstGeom prst="rect">
            <a:avLst/>
          </a:prstGeom>
          <a:noFill/>
          <a:ln w="76200">
            <a:noFill/>
          </a:ln>
        </p:spPr>
      </p:pic>
      <p:sp>
        <p:nvSpPr>
          <p:cNvPr id="5" name="Slide Number Placeholder 4">
            <a:extLst>
              <a:ext uri="{FF2B5EF4-FFF2-40B4-BE49-F238E27FC236}">
                <a16:creationId xmlns:a16="http://schemas.microsoft.com/office/drawing/2014/main" id="{55C2D6A5-C8A4-F1BC-F0EE-E00B708736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3023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3" name="Google Shape;243;p28"/>
          <p:cNvSpPr txBox="1">
            <a:spLocks noGrp="1"/>
          </p:cNvSpPr>
          <p:nvPr>
            <p:ph type="ctrTitle"/>
          </p:nvPr>
        </p:nvSpPr>
        <p:spPr>
          <a:xfrm>
            <a:off x="328333" y="402406"/>
            <a:ext cx="5148736" cy="1715716"/>
          </a:xfrm>
          <a:prstGeom prst="rect">
            <a:avLst/>
          </a:prstGeom>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b="1" dirty="0">
                <a:latin typeface="+mj-lt"/>
              </a:rPr>
              <a:t>Rigorous Qualitative Human-Centered Methods to Inform Criteria for Broadening Participation </a:t>
            </a:r>
            <a:br>
              <a:rPr lang="en-US" b="1" dirty="0">
                <a:latin typeface="+mj-lt"/>
              </a:rPr>
            </a:br>
            <a:r>
              <a:rPr lang="en-US" b="1" dirty="0">
                <a:latin typeface="+mj-lt"/>
              </a:rPr>
              <a:t>in Institutions and Organizations</a:t>
            </a:r>
            <a:endParaRPr b="1" dirty="0">
              <a:latin typeface="+mj-lt"/>
            </a:endParaRPr>
          </a:p>
        </p:txBody>
      </p:sp>
      <p:sp>
        <p:nvSpPr>
          <p:cNvPr id="244" name="Google Shape;244;p28"/>
          <p:cNvSpPr txBox="1">
            <a:spLocks noGrp="1"/>
          </p:cNvSpPr>
          <p:nvPr>
            <p:ph type="subTitle" idx="1"/>
          </p:nvPr>
        </p:nvSpPr>
        <p:spPr>
          <a:xfrm>
            <a:off x="328334" y="2874754"/>
            <a:ext cx="4840825" cy="792600"/>
          </a:xfrm>
          <a:prstGeom prst="rect">
            <a:avLst/>
          </a:prstGeom>
        </p:spPr>
        <p:txBody>
          <a:bodyPr spcFirstLastPara="1" wrap="square" lIns="0" tIns="0" rIns="0" bIns="0" anchor="t" anchorCtr="0">
            <a:noAutofit/>
          </a:bodyPr>
          <a:lstStyle/>
          <a:p>
            <a:pPr marL="0" lvl="0" indent="0" algn="l" rtl="0">
              <a:spcAft>
                <a:spcPts val="1200"/>
              </a:spcAft>
              <a:buNone/>
            </a:pPr>
            <a:r>
              <a:rPr lang="en-US" sz="2000" dirty="0"/>
              <a:t>Jen Strickland</a:t>
            </a:r>
            <a:br>
              <a:rPr lang="en-US" sz="2400" dirty="0"/>
            </a:br>
            <a:r>
              <a:rPr lang="en-US" dirty="0">
                <a:solidFill>
                  <a:schemeClr val="tx2">
                    <a:lumMod val="75000"/>
                  </a:schemeClr>
                </a:solidFill>
              </a:rPr>
              <a:t>previously with The MITRE Corporation</a:t>
            </a:r>
          </a:p>
          <a:p>
            <a:pPr marL="0" lvl="0" indent="0" algn="l" rtl="0">
              <a:spcAft>
                <a:spcPts val="3600"/>
              </a:spcAft>
              <a:buNone/>
            </a:pPr>
            <a:r>
              <a:rPr lang="en-US" sz="900" dirty="0">
                <a:solidFill>
                  <a:schemeClr val="tx2">
                    <a:lumMod val="75000"/>
                  </a:schemeClr>
                </a:solidFill>
              </a:rPr>
              <a:t>Approved for Public Release; Distribution Unlimited. Public Release Case Number 25-1602. The author's affiliation with The MITRE Corporation is provided for identification purposes only and is not intended to convey or imply MITRE’s concurrence with, or support for, the positions, opinions, or viewpoints expressed by the author. </a:t>
            </a:r>
            <a:br>
              <a:rPr lang="en-US" sz="900" dirty="0">
                <a:solidFill>
                  <a:schemeClr val="tx2">
                    <a:lumMod val="75000"/>
                  </a:schemeClr>
                </a:solidFill>
              </a:rPr>
            </a:br>
            <a:r>
              <a:rPr lang="en-US" sz="900" dirty="0">
                <a:solidFill>
                  <a:schemeClr val="tx2">
                    <a:lumMod val="75000"/>
                  </a:schemeClr>
                </a:solidFill>
              </a:rPr>
              <a:t>©2025 The MITRE Corporation. ALL RIGHTS RESERVED.</a:t>
            </a:r>
          </a:p>
        </p:txBody>
      </p:sp>
      <p:sp>
        <p:nvSpPr>
          <p:cNvPr id="241" name="Google Shape;241;p2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B3B4B3"/>
                </a:solidFill>
              </a:rPr>
              <a:t>2</a:t>
            </a:fld>
            <a:endParaRPr dirty="0">
              <a:solidFill>
                <a:srgbClr val="B3B4B3"/>
              </a:solidFill>
            </a:endParaRPr>
          </a:p>
        </p:txBody>
      </p:sp>
      <p:sp>
        <p:nvSpPr>
          <p:cNvPr id="2" name="Oval 1" descr="Portrait of Jennifer Strickland with curly auburn hair, silver hoop earrings, fair olive skin, dark green eyes, and black cat eye glasses">
            <a:extLst>
              <a:ext uri="{FF2B5EF4-FFF2-40B4-BE49-F238E27FC236}">
                <a16:creationId xmlns:a16="http://schemas.microsoft.com/office/drawing/2014/main" id="{46AE3565-2E43-FDF9-2579-2867B40D25B3}"/>
              </a:ext>
            </a:extLst>
          </p:cNvPr>
          <p:cNvSpPr/>
          <p:nvPr/>
        </p:nvSpPr>
        <p:spPr>
          <a:xfrm>
            <a:off x="5309119" y="-18662"/>
            <a:ext cx="4748848" cy="4748848"/>
          </a:xfrm>
          <a:prstGeom prst="ellipse">
            <a:avLst/>
          </a:prstGeom>
          <a:blipFill dpi="0" rotWithShape="1">
            <a:blip r:embed="rId3"/>
            <a:srcRect/>
            <a:stretch>
              <a:fillRect l="-4394" t="-12011" r="-5487" b="-43205"/>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Oval 2">
            <a:extLst>
              <a:ext uri="{FF2B5EF4-FFF2-40B4-BE49-F238E27FC236}">
                <a16:creationId xmlns:a16="http://schemas.microsoft.com/office/drawing/2014/main" id="{A1879977-5F8A-5111-8F22-9FC37A4EB0FC}"/>
              </a:ext>
            </a:extLst>
          </p:cNvPr>
          <p:cNvSpPr/>
          <p:nvPr/>
        </p:nvSpPr>
        <p:spPr>
          <a:xfrm>
            <a:off x="8761445" y="4320073"/>
            <a:ext cx="270588" cy="19594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3399A-DBBC-5F8C-4445-3A08487CB355}"/>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C767279E-A2C4-2B84-D807-9ADCC1E2BC02}"/>
              </a:ext>
            </a:extLst>
          </p:cNvPr>
          <p:cNvSpPr>
            <a:spLocks noGrp="1"/>
          </p:cNvSpPr>
          <p:nvPr>
            <p:ph type="title" idx="4294967295"/>
          </p:nvPr>
        </p:nvSpPr>
        <p:spPr>
          <a:xfrm>
            <a:off x="571500" y="822325"/>
            <a:ext cx="8015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1600" b="1" i="0" u="none" strike="noStrike" kern="0" cap="none" spc="0" normalizeH="0" baseline="0" noProof="0" dirty="0">
                <a:ln>
                  <a:noFill/>
                </a:ln>
                <a:solidFill>
                  <a:schemeClr val="accent1"/>
                </a:solidFill>
                <a:effectLst/>
                <a:uLnTx/>
                <a:uFillTx/>
                <a:latin typeface="Arial" panose="020B0604020202020204" pitchFamily="34" charset="0"/>
                <a:ea typeface="Proxima Nova"/>
                <a:cs typeface="Arial" panose="020B0604020202020204" pitchFamily="34" charset="0"/>
                <a:sym typeface="Proxima Nova"/>
              </a:rPr>
              <a:t>Figure 2. Example Mental Model Diagram with Opportunity Mapping</a:t>
            </a:r>
          </a:p>
        </p:txBody>
      </p:sp>
      <p:sp>
        <p:nvSpPr>
          <p:cNvPr id="2" name="TextBox 1">
            <a:extLst>
              <a:ext uri="{FF2B5EF4-FFF2-40B4-BE49-F238E27FC236}">
                <a16:creationId xmlns:a16="http://schemas.microsoft.com/office/drawing/2014/main" id="{66752D3E-DCF6-5C7D-BAB7-7A371E9B2320}"/>
              </a:ext>
            </a:extLst>
          </p:cNvPr>
          <p:cNvSpPr txBox="1"/>
          <p:nvPr/>
        </p:nvSpPr>
        <p:spPr>
          <a:xfrm>
            <a:off x="609599" y="1381125"/>
            <a:ext cx="2333625" cy="2554545"/>
          </a:xfrm>
          <a:prstGeom prst="rect">
            <a:avLst/>
          </a:prstGeom>
          <a:noFill/>
        </p:spPr>
        <p:txBody>
          <a:bodyPr wrap="square" rtlCol="0">
            <a:spAutoFit/>
          </a:bodyPr>
          <a:lstStyle/>
          <a:p>
            <a:pPr>
              <a:spcAft>
                <a:spcPts val="1200"/>
              </a:spcAft>
            </a:pPr>
            <a:r>
              <a:rPr lang="en-US" dirty="0">
                <a:solidFill>
                  <a:schemeClr val="bg2"/>
                </a:solidFill>
              </a:rPr>
              <a:t>Participants’ words are “combed” into insights and themes in specialized spreadsheet</a:t>
            </a:r>
          </a:p>
          <a:p>
            <a:pPr>
              <a:spcAft>
                <a:spcPts val="1200"/>
              </a:spcAft>
            </a:pPr>
            <a:r>
              <a:rPr lang="en-US" dirty="0">
                <a:solidFill>
                  <a:schemeClr val="bg2"/>
                </a:solidFill>
              </a:rPr>
              <a:t>Generate mental model diagram (MMD)</a:t>
            </a:r>
          </a:p>
          <a:p>
            <a:pPr>
              <a:spcAft>
                <a:spcPts val="1200"/>
              </a:spcAft>
            </a:pPr>
            <a:r>
              <a:rPr lang="en-US" dirty="0">
                <a:solidFill>
                  <a:schemeClr val="bg2"/>
                </a:solidFill>
              </a:rPr>
              <a:t>MMD are used in opportunity mapping with team to cultivate cognitive empathy</a:t>
            </a:r>
          </a:p>
        </p:txBody>
      </p:sp>
      <p:pic>
        <p:nvPicPr>
          <p:cNvPr id="7" name="Content Placeholder 5" descr="screenshot of the example mental model diagram with sample notes under each column of summaries that were added by team members and decision makers">
            <a:extLst>
              <a:ext uri="{FF2B5EF4-FFF2-40B4-BE49-F238E27FC236}">
                <a16:creationId xmlns:a16="http://schemas.microsoft.com/office/drawing/2014/main" id="{5A71A592-0A64-3931-2D74-E718AAD48203}"/>
              </a:ext>
            </a:extLst>
          </p:cNvPr>
          <p:cNvPicPr>
            <a:picLocks noChangeAspect="1"/>
          </p:cNvPicPr>
          <p:nvPr/>
        </p:nvPicPr>
        <p:blipFill>
          <a:blip r:embed="rId2" cstate="print">
            <a:extLst>
              <a:ext uri="{28A0092B-C50C-407E-A947-70E740481C1C}">
                <a14:useLocalDpi xmlns:a14="http://schemas.microsoft.com/office/drawing/2010/main" val="0"/>
              </a:ext>
            </a:extLst>
          </a:blip>
          <a:srcRect l="2174" t="4569" r="2174" b="3490"/>
          <a:stretch>
            <a:fillRect/>
          </a:stretch>
        </p:blipFill>
        <p:spPr>
          <a:xfrm>
            <a:off x="3035113" y="1341457"/>
            <a:ext cx="5730007" cy="2582843"/>
          </a:xfrm>
          <a:prstGeom prst="rect">
            <a:avLst/>
          </a:prstGeom>
          <a:noFill/>
          <a:ln>
            <a:noFill/>
          </a:ln>
        </p:spPr>
      </p:pic>
      <p:sp>
        <p:nvSpPr>
          <p:cNvPr id="5" name="Slide Number Placeholder 4">
            <a:extLst>
              <a:ext uri="{FF2B5EF4-FFF2-40B4-BE49-F238E27FC236}">
                <a16:creationId xmlns:a16="http://schemas.microsoft.com/office/drawing/2014/main" id="{2D8666F4-FE83-E97C-1112-E672B61BD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36174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extLst>
              <a:ext uri="{96DAC541-7B7A-43D3-8B79-37D633B846F1}">
                <asvg:svgBlip xmlns:asvg="http://schemas.microsoft.com/office/drawing/2016/SVG/main" r:embed="rId3"/>
              </a:ext>
            </a:extLst>
          </a:blip>
          <a:srcRect/>
          <a:stretch>
            <a:fillRect l="15000" t="46000" b="-10000"/>
          </a:stretch>
        </a:blip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45CD6AE-8467-2EA2-BCF0-E8585FC46DC3}"/>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4800" b="0" i="0" u="none" strike="noStrike" kern="0" cap="none" spc="0" normalizeH="0" baseline="0" noProof="0" dirty="0">
                <a:ln>
                  <a:noFill/>
                </a:ln>
                <a:solidFill>
                  <a:schemeClr val="accent1"/>
                </a:solidFill>
                <a:effectLst/>
                <a:uLnTx/>
                <a:uFillTx/>
                <a:latin typeface="+mj-lt"/>
                <a:ea typeface="Proxima Nova"/>
                <a:cs typeface="Arial Black" panose="020B0604020202020204" pitchFamily="34" charset="0"/>
                <a:sym typeface="Proxima Nova"/>
              </a:rPr>
              <a:t>Results</a:t>
            </a:r>
          </a:p>
        </p:txBody>
      </p:sp>
      <p:sp>
        <p:nvSpPr>
          <p:cNvPr id="3" name="Subtitle 2">
            <a:extLst>
              <a:ext uri="{FF2B5EF4-FFF2-40B4-BE49-F238E27FC236}">
                <a16:creationId xmlns:a16="http://schemas.microsoft.com/office/drawing/2014/main" id="{B2F4E275-D018-1C14-3A25-79AE3514DDA0}"/>
              </a:ext>
            </a:extLst>
          </p:cNvPr>
          <p:cNvSpPr>
            <a:spLocks noGrp="1"/>
          </p:cNvSpPr>
          <p:nvPr>
            <p:ph type="subTitle" idx="2"/>
          </p:nvPr>
        </p:nvSpPr>
        <p:spPr>
          <a:xfrm>
            <a:off x="323851" y="1371600"/>
            <a:ext cx="6981824" cy="3142500"/>
          </a:xfrm>
        </p:spPr>
        <p:txBody>
          <a:bodyPr/>
          <a:lstStyle/>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Prioritized participants’ own words to deliver actionable insights and elements that an inclusive culture or workplace needs for robust, resilient outcomes</a:t>
            </a:r>
          </a:p>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Provided evidence from people with disabilities that agencies used to evolve physical and digital services and policies</a:t>
            </a:r>
          </a:p>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Evolved Young’s method for public sector where facts and opinions are necessary for policy success</a:t>
            </a:r>
          </a:p>
        </p:txBody>
      </p:sp>
      <p:sp>
        <p:nvSpPr>
          <p:cNvPr id="4" name="Slide Number Placeholder 3">
            <a:extLst>
              <a:ext uri="{FF2B5EF4-FFF2-40B4-BE49-F238E27FC236}">
                <a16:creationId xmlns:a16="http://schemas.microsoft.com/office/drawing/2014/main" id="{B79C19D1-147F-B8D0-EF06-D5EA14D4734B}"/>
              </a:ext>
            </a:extLst>
          </p:cNvPr>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198458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42D1780-E1D0-ABB6-0A74-564E68361D3E}"/>
              </a:ext>
            </a:extLst>
          </p:cNvPr>
          <p:cNvSpPr>
            <a:spLocks noGrp="1"/>
          </p:cNvSpPr>
          <p:nvPr>
            <p:ph type="title" idx="4294967295"/>
          </p:nvPr>
        </p:nvSpPr>
        <p:spPr>
          <a:xfrm>
            <a:off x="827313" y="914400"/>
            <a:ext cx="7361011"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4800" u="none" strike="noStrike" kern="0" cap="none" spc="0" normalizeH="0" baseline="0" noProof="0" dirty="0">
                <a:ln>
                  <a:noFill/>
                </a:ln>
                <a:solidFill>
                  <a:schemeClr val="accent1">
                    <a:lumMod val="50000"/>
                  </a:schemeClr>
                </a:solidFill>
                <a:effectLst/>
                <a:uLnTx/>
                <a:uFillTx/>
                <a:latin typeface="Arial" panose="020B0604020202020204" pitchFamily="34" charset="0"/>
                <a:cs typeface="Arial" panose="020B0604020202020204" pitchFamily="34" charset="0"/>
                <a:sym typeface="Proxima Nova"/>
              </a:rPr>
              <a:t>Summary</a:t>
            </a:r>
          </a:p>
        </p:txBody>
      </p:sp>
      <p:sp>
        <p:nvSpPr>
          <p:cNvPr id="7" name="Subtitle 6">
            <a:extLst>
              <a:ext uri="{FF2B5EF4-FFF2-40B4-BE49-F238E27FC236}">
                <a16:creationId xmlns:a16="http://schemas.microsoft.com/office/drawing/2014/main" id="{C2BE01EE-09A4-6720-49CC-A660DC92B7A6}"/>
              </a:ext>
            </a:extLst>
          </p:cNvPr>
          <p:cNvSpPr>
            <a:spLocks noGrp="1"/>
          </p:cNvSpPr>
          <p:nvPr>
            <p:ph type="subTitle" idx="2"/>
          </p:nvPr>
        </p:nvSpPr>
        <p:spPr>
          <a:xfrm>
            <a:off x="571525" y="1371600"/>
            <a:ext cx="5429225" cy="3142500"/>
          </a:xfrm>
        </p:spPr>
        <p:txBody>
          <a:bodyPr/>
          <a:lstStyle/>
          <a:p>
            <a:pPr marL="285750" indent="-285750">
              <a:spcAft>
                <a:spcPts val="1200"/>
              </a:spcAft>
              <a:buClr>
                <a:srgbClr val="FF2600"/>
              </a:buClr>
              <a:buSzPct val="120000"/>
              <a:buFont typeface="Arial" panose="020B0604020202020204" pitchFamily="34" charset="0"/>
              <a:buChar char="•"/>
            </a:pPr>
            <a:r>
              <a:rPr lang="en-US" sz="1800" dirty="0"/>
              <a:t>Applying principles of Design Justice in an environment resistant to concepts other than “meritocracy” can be challenging</a:t>
            </a:r>
          </a:p>
          <a:p>
            <a:pPr marL="285750" indent="-285750">
              <a:spcAft>
                <a:spcPts val="1200"/>
              </a:spcAft>
              <a:buClr>
                <a:srgbClr val="FF2600"/>
              </a:buClr>
              <a:buSzPct val="120000"/>
              <a:buFont typeface="Arial" panose="020B0604020202020204" pitchFamily="34" charset="0"/>
              <a:buChar char="•"/>
            </a:pPr>
            <a:r>
              <a:rPr lang="en-US" sz="1800" dirty="0"/>
              <a:t>Focusing on serving all people is key, for example, noting one in four people have a disability</a:t>
            </a:r>
          </a:p>
          <a:p>
            <a:pPr marL="285750" indent="-285750">
              <a:spcAft>
                <a:spcPts val="1200"/>
              </a:spcAft>
              <a:buClr>
                <a:srgbClr val="FF2600"/>
              </a:buClr>
              <a:buSzPct val="120000"/>
              <a:buFont typeface="Arial" panose="020B0604020202020204" pitchFamily="34" charset="0"/>
              <a:buChar char="•"/>
            </a:pPr>
            <a:r>
              <a:rPr lang="en-US" sz="1800" dirty="0"/>
              <a:t>Ensuring research strategy accommodates the inclusion of a broad range of perspectives will serve engineering and organization goals</a:t>
            </a:r>
          </a:p>
        </p:txBody>
      </p:sp>
      <p:sp>
        <p:nvSpPr>
          <p:cNvPr id="2" name="Slide Number Placeholder 1">
            <a:extLst>
              <a:ext uri="{FF2B5EF4-FFF2-40B4-BE49-F238E27FC236}">
                <a16:creationId xmlns:a16="http://schemas.microsoft.com/office/drawing/2014/main" id="{260E8B9F-FA81-50F6-F564-C673DC8C36EC}"/>
              </a:ext>
            </a:extLst>
          </p:cNvPr>
          <p:cNvSpPr>
            <a:spLocks noGrp="1"/>
          </p:cNvSpPr>
          <p:nvPr>
            <p:ph type="sldNum" idx="12"/>
          </p:nvPr>
        </p:nvSpPr>
        <p:spPr/>
        <p:txBody>
          <a:bodyPr/>
          <a:lstStyle/>
          <a:p>
            <a:fld id="{00000000-1234-1234-1234-123412341234}" type="slidenum">
              <a:rPr lang="en" smtClean="0"/>
              <a:pPr/>
              <a:t>22</a:t>
            </a:fld>
            <a:endParaRPr lang="en" dirty="0"/>
          </a:p>
        </p:txBody>
      </p:sp>
      <p:grpSp>
        <p:nvGrpSpPr>
          <p:cNvPr id="3" name="Group 2">
            <a:extLst>
              <a:ext uri="{FF2B5EF4-FFF2-40B4-BE49-F238E27FC236}">
                <a16:creationId xmlns:a16="http://schemas.microsoft.com/office/drawing/2014/main" id="{20891F98-A3F7-F639-3AAE-208DA66E3844}"/>
              </a:ext>
              <a:ext uri="{C183D7F6-B498-43B3-948B-1728B52AA6E4}">
                <adec:decorative xmlns:adec="http://schemas.microsoft.com/office/drawing/2017/decorative" val="1"/>
              </a:ext>
            </a:extLst>
          </p:cNvPr>
          <p:cNvGrpSpPr/>
          <p:nvPr/>
        </p:nvGrpSpPr>
        <p:grpSpPr>
          <a:xfrm>
            <a:off x="5970416" y="1685925"/>
            <a:ext cx="2549115" cy="1066800"/>
            <a:chOff x="7600665" y="6997889"/>
            <a:chExt cx="1736553" cy="726744"/>
          </a:xfrm>
          <a:effectLst>
            <a:glow rad="8241">
              <a:srgbClr val="FFC000"/>
            </a:glow>
            <a:outerShdw blurRad="50800" dist="38100" dir="5400000" algn="t" rotWithShape="0">
              <a:schemeClr val="accent6">
                <a:lumMod val="60000"/>
                <a:lumOff val="40000"/>
                <a:alpha val="66000"/>
              </a:schemeClr>
            </a:outerShdw>
          </a:effectLst>
        </p:grpSpPr>
        <p:pic>
          <p:nvPicPr>
            <p:cNvPr id="4" name="Graphic 3" descr="Wheelchair with solid fill">
              <a:extLst>
                <a:ext uri="{FF2B5EF4-FFF2-40B4-BE49-F238E27FC236}">
                  <a16:creationId xmlns:a16="http://schemas.microsoft.com/office/drawing/2014/main" id="{9A5CA37B-5DBA-44DA-09CE-E39BA5812B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665" y="6997889"/>
              <a:ext cx="726744" cy="726744"/>
            </a:xfrm>
            <a:prstGeom prst="rect">
              <a:avLst/>
            </a:prstGeom>
          </p:spPr>
        </p:pic>
        <p:pic>
          <p:nvPicPr>
            <p:cNvPr id="5" name="Graphic 4" descr="Deaf with solid fill">
              <a:extLst>
                <a:ext uri="{FF2B5EF4-FFF2-40B4-BE49-F238E27FC236}">
                  <a16:creationId xmlns:a16="http://schemas.microsoft.com/office/drawing/2014/main" id="{79DBD166-C3C1-1556-0EDD-7828A62D4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0474" y="6997889"/>
              <a:ext cx="726744" cy="726744"/>
            </a:xfrm>
            <a:prstGeom prst="rect">
              <a:avLst/>
            </a:prstGeom>
          </p:spPr>
        </p:pic>
      </p:grpSp>
      <p:grpSp>
        <p:nvGrpSpPr>
          <p:cNvPr id="27" name="Group 26">
            <a:extLst>
              <a:ext uri="{FF2B5EF4-FFF2-40B4-BE49-F238E27FC236}">
                <a16:creationId xmlns:a16="http://schemas.microsoft.com/office/drawing/2014/main" id="{6C737A70-58D0-840B-54E5-771AC4DF27FD}"/>
              </a:ext>
              <a:ext uri="{C183D7F6-B498-43B3-948B-1728B52AA6E4}">
                <adec:decorative xmlns:adec="http://schemas.microsoft.com/office/drawing/2017/decorative" val="1"/>
              </a:ext>
            </a:extLst>
          </p:cNvPr>
          <p:cNvGrpSpPr/>
          <p:nvPr/>
        </p:nvGrpSpPr>
        <p:grpSpPr>
          <a:xfrm>
            <a:off x="5891261" y="2800350"/>
            <a:ext cx="2549115" cy="1066800"/>
            <a:chOff x="9620283" y="6997889"/>
            <a:chExt cx="1736553" cy="726744"/>
          </a:xfrm>
          <a:effectLst>
            <a:glow rad="8241">
              <a:srgbClr val="FFC000"/>
            </a:glow>
            <a:outerShdw blurRad="50800" dist="38100" dir="5400000" algn="t" rotWithShape="0">
              <a:schemeClr val="accent6">
                <a:lumMod val="60000"/>
                <a:lumOff val="40000"/>
                <a:alpha val="66000"/>
              </a:schemeClr>
            </a:outerShdw>
          </a:effectLst>
        </p:grpSpPr>
        <p:pic>
          <p:nvPicPr>
            <p:cNvPr id="30" name="Graphic 29" descr="Man with cane with solid fill">
              <a:extLst>
                <a:ext uri="{FF2B5EF4-FFF2-40B4-BE49-F238E27FC236}">
                  <a16:creationId xmlns:a16="http://schemas.microsoft.com/office/drawing/2014/main" id="{591DB1BF-5830-0CB2-9E16-C8611515DF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0283" y="6997889"/>
              <a:ext cx="726744" cy="726744"/>
            </a:xfrm>
            <a:prstGeom prst="rect">
              <a:avLst/>
            </a:prstGeom>
          </p:spPr>
        </p:pic>
        <p:pic>
          <p:nvPicPr>
            <p:cNvPr id="31" name="Graphic 30" descr="Braille with solid fill">
              <a:extLst>
                <a:ext uri="{FF2B5EF4-FFF2-40B4-BE49-F238E27FC236}">
                  <a16:creationId xmlns:a16="http://schemas.microsoft.com/office/drawing/2014/main" id="{996D8E77-F367-CFDD-27DB-4540F0BC9A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0092" y="6997889"/>
              <a:ext cx="726744" cy="726744"/>
            </a:xfrm>
            <a:prstGeom prst="rect">
              <a:avLst/>
            </a:prstGeom>
          </p:spPr>
        </p:pic>
      </p:grpSp>
    </p:spTree>
    <p:extLst>
      <p:ext uri="{BB962C8B-B14F-4D97-AF65-F5344CB8AC3E}">
        <p14:creationId xmlns:p14="http://schemas.microsoft.com/office/powerpoint/2010/main" val="186839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ctrTitle"/>
          </p:nvPr>
        </p:nvSpPr>
        <p:spPr>
          <a:xfrm>
            <a:off x="527539" y="1359877"/>
            <a:ext cx="4103076" cy="2820323"/>
          </a:xfrm>
          <a:prstGeom prst="rect">
            <a:avLst/>
          </a:prstGeom>
        </p:spPr>
        <p:txBody>
          <a:bodyPr spcFirstLastPara="1" wrap="square" lIns="0" tIns="0" rIns="0" bIns="0" anchor="t" anchorCtr="0">
            <a:noAutofit/>
          </a:bodyPr>
          <a:lstStyle/>
          <a:p>
            <a:pPr lvl="0" algn="r">
              <a:lnSpc>
                <a:spcPct val="130000"/>
              </a:lnSpc>
            </a:pPr>
            <a:r>
              <a:rPr lang="en" b="1" dirty="0">
                <a:latin typeface="Arial Black" panose="020B0604020202020204" pitchFamily="34" charset="0"/>
                <a:cs typeface="Arial Black" panose="020B0604020202020204" pitchFamily="34" charset="0"/>
              </a:rPr>
              <a:t>Thank you! </a:t>
            </a:r>
            <a:br>
              <a:rPr lang="en" dirty="0"/>
            </a:br>
            <a:r>
              <a:rPr lang="ja-JP" altLang="en-US" sz="9600"/>
              <a:t>ツ</a:t>
            </a:r>
            <a:endParaRPr sz="9600" dirty="0"/>
          </a:p>
        </p:txBody>
      </p:sp>
      <p:sp>
        <p:nvSpPr>
          <p:cNvPr id="424" name="Google Shape;424;p4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2" name="Google Shape;47;p5">
            <a:extLst>
              <a:ext uri="{FF2B5EF4-FFF2-40B4-BE49-F238E27FC236}">
                <a16:creationId xmlns:a16="http://schemas.microsoft.com/office/drawing/2014/main" id="{938D82C9-F439-1AF3-3535-A9B3FD24DB6C}"/>
              </a:ext>
            </a:extLst>
          </p:cNvPr>
          <p:cNvSpPr txBox="1">
            <a:spLocks noGrp="1"/>
          </p:cNvSpPr>
          <p:nvPr>
            <p:ph type="title" idx="4294967295"/>
          </p:nvPr>
        </p:nvSpPr>
        <p:spPr>
          <a:xfrm>
            <a:off x="228600" y="2026546"/>
            <a:ext cx="3270300" cy="6519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chemeClr val="lt1"/>
                </a:solidFill>
                <a:effectLst/>
                <a:uLnTx/>
                <a:uFillTx/>
                <a:latin typeface="+mn-lt"/>
                <a:ea typeface="Proxima Nova"/>
                <a:cs typeface="Arial" panose="020B0604020202020204" pitchFamily="34" charset="0"/>
                <a:sym typeface="Proxima Nova"/>
              </a:rPr>
              <a:t>Follow Us</a:t>
            </a:r>
          </a:p>
        </p:txBody>
      </p:sp>
      <p:pic>
        <p:nvPicPr>
          <p:cNvPr id="3" name="Google Shape;51;p5" descr="LinkedIn logo">
            <a:extLst>
              <a:ext uri="{FF2B5EF4-FFF2-40B4-BE49-F238E27FC236}">
                <a16:creationId xmlns:a16="http://schemas.microsoft.com/office/drawing/2014/main" id="{A6AF4C98-46FE-2F16-B71D-2D7005C9A3CE}"/>
              </a:ext>
            </a:extLst>
          </p:cNvPr>
          <p:cNvPicPr preferRelativeResize="0"/>
          <p:nvPr/>
        </p:nvPicPr>
        <p:blipFill>
          <a:blip r:embed="rId3">
            <a:alphaModFix/>
          </a:blip>
          <a:stretch>
            <a:fillRect/>
          </a:stretch>
        </p:blipFill>
        <p:spPr>
          <a:xfrm>
            <a:off x="3479738" y="1937454"/>
            <a:ext cx="771383" cy="830085"/>
          </a:xfrm>
          <a:prstGeom prst="rect">
            <a:avLst/>
          </a:prstGeom>
          <a:noFill/>
          <a:ln>
            <a:noFill/>
          </a:ln>
        </p:spPr>
      </p:pic>
      <p:sp>
        <p:nvSpPr>
          <p:cNvPr id="435" name="Google Shape;435;p49"/>
          <p:cNvSpPr txBox="1"/>
          <p:nvPr/>
        </p:nvSpPr>
        <p:spPr>
          <a:xfrm>
            <a:off x="4409474" y="2160796"/>
            <a:ext cx="4078309" cy="383400"/>
          </a:xfrm>
          <a:prstGeom prst="rect">
            <a:avLst/>
          </a:prstGeom>
          <a:noFill/>
          <a:ln>
            <a:noFill/>
          </a:ln>
        </p:spPr>
        <p:txBody>
          <a:bodyPr spcFirstLastPara="1" wrap="square" lIns="91425" tIns="91425" rIns="91425" bIns="91425" anchor="t" anchorCtr="0">
            <a:noAutofit/>
          </a:bodyPr>
          <a:lstStyle/>
          <a:p>
            <a:r>
              <a:rPr lang="en-US" sz="1800" dirty="0" err="1">
                <a:solidFill>
                  <a:schemeClr val="lt1"/>
                </a:solidFill>
                <a:latin typeface="Arial" panose="020B0604020202020204" pitchFamily="34" charset="0"/>
                <a:ea typeface="Proxima Nova"/>
                <a:cs typeface="Arial" panose="020B0604020202020204" pitchFamily="34" charset="0"/>
                <a:sym typeface="Proxima Nova"/>
              </a:rPr>
              <a:t>linkedin.com</a:t>
            </a:r>
            <a:r>
              <a:rPr lang="en-US" sz="1800" dirty="0">
                <a:solidFill>
                  <a:schemeClr val="lt1"/>
                </a:solidFill>
                <a:latin typeface="Arial" panose="020B0604020202020204" pitchFamily="34" charset="0"/>
                <a:ea typeface="Proxima Nova"/>
                <a:cs typeface="Arial" panose="020B0604020202020204" pitchFamily="34" charset="0"/>
                <a:sym typeface="Proxima Nova"/>
              </a:rPr>
              <a:t>/in/</a:t>
            </a:r>
            <a:r>
              <a:rPr lang="en-US" sz="1800" dirty="0" err="1">
                <a:solidFill>
                  <a:schemeClr val="lt1"/>
                </a:solidFill>
                <a:latin typeface="Arial" panose="020B0604020202020204" pitchFamily="34" charset="0"/>
                <a:ea typeface="Proxima Nova"/>
                <a:cs typeface="Arial" panose="020B0604020202020204" pitchFamily="34" charset="0"/>
                <a:sym typeface="Proxima Nova"/>
              </a:rPr>
              <a:t>stricklandjen</a:t>
            </a:r>
            <a:endParaRPr lang="en-US" sz="1800" dirty="0">
              <a:solidFill>
                <a:schemeClr val="lt1"/>
              </a:solidFill>
              <a:latin typeface="Arial" panose="020B0604020202020204" pitchFamily="34" charset="0"/>
              <a:ea typeface="Proxima Nova"/>
              <a:cs typeface="Arial" panose="020B0604020202020204" pitchFamily="34" charset="0"/>
              <a:sym typeface="Proxima Nova"/>
            </a:endParaRPr>
          </a:p>
        </p:txBody>
      </p:sp>
      <p:sp>
        <p:nvSpPr>
          <p:cNvPr id="431" name="Google Shape;431;p49"/>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6063BA50-E2B1-213A-EDD0-EABAE3D9E815}"/>
            </a:ext>
          </a:extLst>
        </p:cNvPr>
        <p:cNvGrpSpPr/>
        <p:nvPr/>
      </p:nvGrpSpPr>
      <p:grpSpPr>
        <a:xfrm>
          <a:off x="0" y="0"/>
          <a:ext cx="0" cy="0"/>
          <a:chOff x="0" y="0"/>
          <a:chExt cx="0" cy="0"/>
        </a:xfrm>
      </p:grpSpPr>
      <p:sp>
        <p:nvSpPr>
          <p:cNvPr id="243" name="Google Shape;243;p28">
            <a:extLst>
              <a:ext uri="{FF2B5EF4-FFF2-40B4-BE49-F238E27FC236}">
                <a16:creationId xmlns:a16="http://schemas.microsoft.com/office/drawing/2014/main" id="{604324F2-4060-65C9-F019-FC9F840A3A7A}"/>
              </a:ext>
            </a:extLst>
          </p:cNvPr>
          <p:cNvSpPr txBox="1">
            <a:spLocks noGrp="1"/>
          </p:cNvSpPr>
          <p:nvPr>
            <p:ph type="ctrTitle"/>
          </p:nvPr>
        </p:nvSpPr>
        <p:spPr>
          <a:xfrm>
            <a:off x="328333" y="100562"/>
            <a:ext cx="7865756" cy="2340794"/>
          </a:xfrm>
          <a:prstGeom prst="rect">
            <a:avLst/>
          </a:prstGeom>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2800" dirty="0">
                <a:latin typeface="+mj-lt"/>
              </a:rPr>
              <a:t>Rigorous Qualitative Human-Centered Methods to Inform Criteria for Broadening Participation </a:t>
            </a:r>
            <a:br>
              <a:rPr lang="en-US" sz="2800" dirty="0">
                <a:latin typeface="+mj-lt"/>
              </a:rPr>
            </a:br>
            <a:r>
              <a:rPr lang="en-US" sz="2800" dirty="0">
                <a:latin typeface="+mj-lt"/>
              </a:rPr>
              <a:t>in Institutions and Organizations</a:t>
            </a:r>
            <a:endParaRPr sz="2800" dirty="0">
              <a:latin typeface="+mj-lt"/>
            </a:endParaRPr>
          </a:p>
        </p:txBody>
      </p:sp>
      <p:sp>
        <p:nvSpPr>
          <p:cNvPr id="244" name="Google Shape;244;p28">
            <a:extLst>
              <a:ext uri="{FF2B5EF4-FFF2-40B4-BE49-F238E27FC236}">
                <a16:creationId xmlns:a16="http://schemas.microsoft.com/office/drawing/2014/main" id="{2AD50D51-9A53-D6A0-E8A7-49E5A8FFB61A}"/>
              </a:ext>
            </a:extLst>
          </p:cNvPr>
          <p:cNvSpPr txBox="1">
            <a:spLocks noGrp="1"/>
          </p:cNvSpPr>
          <p:nvPr>
            <p:ph type="subTitle" idx="1"/>
          </p:nvPr>
        </p:nvSpPr>
        <p:spPr>
          <a:xfrm>
            <a:off x="328334" y="2572910"/>
            <a:ext cx="4840825" cy="792600"/>
          </a:xfrm>
          <a:prstGeom prst="rect">
            <a:avLst/>
          </a:prstGeom>
        </p:spPr>
        <p:txBody>
          <a:bodyPr spcFirstLastPara="1" wrap="square" lIns="0" tIns="0" rIns="0" bIns="0" anchor="t" anchorCtr="0">
            <a:noAutofit/>
          </a:bodyPr>
          <a:lstStyle/>
          <a:p>
            <a:pPr marL="0" lvl="0" indent="0" algn="l" rtl="0">
              <a:spcAft>
                <a:spcPts val="1200"/>
              </a:spcAft>
              <a:buNone/>
            </a:pPr>
            <a:r>
              <a:rPr lang="en-US" sz="2000" dirty="0"/>
              <a:t>Jen Strickland</a:t>
            </a:r>
            <a:br>
              <a:rPr lang="en-US" sz="2400" dirty="0"/>
            </a:br>
            <a:r>
              <a:rPr lang="en-US" dirty="0">
                <a:solidFill>
                  <a:schemeClr val="tx2">
                    <a:lumMod val="75000"/>
                  </a:schemeClr>
                </a:solidFill>
              </a:rPr>
              <a:t>previously with The MITRE Corporation</a:t>
            </a:r>
          </a:p>
          <a:p>
            <a:pPr marL="0" lvl="0" indent="0" algn="l" rtl="0">
              <a:spcAft>
                <a:spcPts val="3600"/>
              </a:spcAft>
              <a:buNone/>
            </a:pPr>
            <a:r>
              <a:rPr lang="en-US" sz="900" dirty="0">
                <a:solidFill>
                  <a:schemeClr val="tx2">
                    <a:lumMod val="75000"/>
                  </a:schemeClr>
                </a:solidFill>
              </a:rPr>
              <a:t>Approved for Public Release; Distribution Unlimited. Public Release Case Number 25-1602. The author's affiliation with The MITRE Corporation is provided for identification purposes only and is not intended to convey or imply MITRE’s concurrence with, or support for, the positions, opinions, or viewpoints expressed by the author. </a:t>
            </a:r>
            <a:br>
              <a:rPr lang="en-US" sz="900" dirty="0">
                <a:solidFill>
                  <a:schemeClr val="tx2">
                    <a:lumMod val="75000"/>
                  </a:schemeClr>
                </a:solidFill>
              </a:rPr>
            </a:br>
            <a:r>
              <a:rPr lang="en-US" sz="900" dirty="0">
                <a:solidFill>
                  <a:schemeClr val="tx2">
                    <a:lumMod val="75000"/>
                  </a:schemeClr>
                </a:solidFill>
              </a:rPr>
              <a:t>©2025 The MITRE Corporation. ALL RIGHTS RESERVED.</a:t>
            </a:r>
          </a:p>
        </p:txBody>
      </p:sp>
      <p:sp>
        <p:nvSpPr>
          <p:cNvPr id="241" name="Google Shape;241;p28">
            <a:extLst>
              <a:ext uri="{FF2B5EF4-FFF2-40B4-BE49-F238E27FC236}">
                <a16:creationId xmlns:a16="http://schemas.microsoft.com/office/drawing/2014/main" id="{88F68DE1-10FE-ECF5-CADD-7BDD7268FBEE}"/>
              </a:ext>
            </a:extLst>
          </p:cNvPr>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B3B4B3"/>
                </a:solidFill>
              </a:rPr>
              <a:t>3</a:t>
            </a:fld>
            <a:endParaRPr dirty="0">
              <a:solidFill>
                <a:srgbClr val="B3B4B3"/>
              </a:solidFill>
            </a:endParaRPr>
          </a:p>
        </p:txBody>
      </p:sp>
    </p:spTree>
    <p:extLst>
      <p:ext uri="{BB962C8B-B14F-4D97-AF65-F5344CB8AC3E}">
        <p14:creationId xmlns:p14="http://schemas.microsoft.com/office/powerpoint/2010/main" val="203176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365C2-228E-295A-935D-A898E59CBFCE}"/>
            </a:ext>
          </a:extLst>
        </p:cNvPr>
        <p:cNvGrpSpPr/>
        <p:nvPr/>
      </p:nvGrpSpPr>
      <p:grpSpPr>
        <a:xfrm>
          <a:off x="0" y="0"/>
          <a:ext cx="0" cy="0"/>
          <a:chOff x="0" y="0"/>
          <a:chExt cx="0" cy="0"/>
        </a:xfrm>
      </p:grpSpPr>
      <p:sp>
        <p:nvSpPr>
          <p:cNvPr id="8" name="Oval 7" descr="Portrait of Jennifer Strickland with curly auburn hair, silver hoop earrings, fair olive skin, dark green eyes, and black cat eye glasses">
            <a:extLst>
              <a:ext uri="{FF2B5EF4-FFF2-40B4-BE49-F238E27FC236}">
                <a16:creationId xmlns:a16="http://schemas.microsoft.com/office/drawing/2014/main" id="{670964B5-02F3-142A-FCF2-A51C198E565A}"/>
              </a:ext>
            </a:extLst>
          </p:cNvPr>
          <p:cNvSpPr/>
          <p:nvPr/>
        </p:nvSpPr>
        <p:spPr>
          <a:xfrm>
            <a:off x="4578112" y="116270"/>
            <a:ext cx="5673416" cy="5673416"/>
          </a:xfrm>
          <a:prstGeom prst="ellipse">
            <a:avLst/>
          </a:prstGeom>
          <a:blipFill dpi="0" rotWithShape="1">
            <a:blip r:embed="rId3"/>
            <a:srcRect/>
            <a:stretch>
              <a:fillRect l="-4394" t="-12011" r="-5487" b="-43205"/>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Title 3">
            <a:extLst>
              <a:ext uri="{FF2B5EF4-FFF2-40B4-BE49-F238E27FC236}">
                <a16:creationId xmlns:a16="http://schemas.microsoft.com/office/drawing/2014/main" id="{89B236D4-114C-438A-3808-BC6CED716D3D}"/>
              </a:ext>
            </a:extLst>
          </p:cNvPr>
          <p:cNvSpPr>
            <a:spLocks noGrp="1"/>
          </p:cNvSpPr>
          <p:nvPr>
            <p:ph type="title"/>
          </p:nvPr>
        </p:nvSpPr>
        <p:spPr>
          <a:xfrm>
            <a:off x="448632" y="229927"/>
            <a:ext cx="6336481" cy="855923"/>
          </a:xfrm>
        </p:spPr>
        <p:txBody>
          <a:bodyPr/>
          <a:lstStyle/>
          <a:p>
            <a:pPr algn="r"/>
            <a:r>
              <a:rPr lang="en-US" sz="4700" b="1" dirty="0">
                <a:solidFill>
                  <a:srgbClr val="E86A66"/>
                </a:solidFill>
                <a:effectLst>
                  <a:glow rad="127000">
                    <a:schemeClr val="bg1"/>
                  </a:glow>
                </a:effectLst>
                <a:latin typeface="Arial" panose="020B0604020202020204" pitchFamily="34" charset="0"/>
                <a:cs typeface="Arial" panose="020B0604020202020204" pitchFamily="34" charset="0"/>
              </a:rPr>
              <a:t>Hi! I’m Jen Strickland.</a:t>
            </a:r>
          </a:p>
        </p:txBody>
      </p:sp>
      <p:sp>
        <p:nvSpPr>
          <p:cNvPr id="5" name="Text Placeholder 4">
            <a:extLst>
              <a:ext uri="{FF2B5EF4-FFF2-40B4-BE49-F238E27FC236}">
                <a16:creationId xmlns:a16="http://schemas.microsoft.com/office/drawing/2014/main" id="{F0A67BCA-5583-C698-DC06-B978E2DFF384}"/>
              </a:ext>
            </a:extLst>
          </p:cNvPr>
          <p:cNvSpPr>
            <a:spLocks noGrp="1"/>
          </p:cNvSpPr>
          <p:nvPr>
            <p:ph type="body" sz="quarter" idx="14"/>
          </p:nvPr>
        </p:nvSpPr>
        <p:spPr>
          <a:xfrm>
            <a:off x="566505" y="1028700"/>
            <a:ext cx="4548833" cy="342900"/>
          </a:xfrm>
        </p:spPr>
        <p:txBody>
          <a:bodyPr/>
          <a:lstStyle/>
          <a:p>
            <a:pPr algn="r">
              <a:lnSpc>
                <a:spcPct val="120000"/>
              </a:lnSpc>
            </a:pPr>
            <a:r>
              <a:rPr lang="en-US" sz="1000" dirty="0">
                <a:solidFill>
                  <a:schemeClr val="accent3">
                    <a:lumMod val="90000"/>
                    <a:lumOff val="10000"/>
                  </a:schemeClr>
                </a:solidFill>
              </a:rPr>
              <a:t>Designer, Developer, Researcher, Strategist, Policy-wonk-in-training in D.C. </a:t>
            </a:r>
            <a:endParaRPr lang="en-US" sz="1100" dirty="0">
              <a:solidFill>
                <a:schemeClr val="accent3">
                  <a:lumMod val="90000"/>
                  <a:lumOff val="10000"/>
                </a:schemeClr>
              </a:solidFill>
            </a:endParaRPr>
          </a:p>
        </p:txBody>
      </p:sp>
      <p:sp>
        <p:nvSpPr>
          <p:cNvPr id="6" name="Text Placeholder 5">
            <a:extLst>
              <a:ext uri="{FF2B5EF4-FFF2-40B4-BE49-F238E27FC236}">
                <a16:creationId xmlns:a16="http://schemas.microsoft.com/office/drawing/2014/main" id="{423766C7-F9F5-DDBB-CBDB-BB6F5911F196}"/>
              </a:ext>
            </a:extLst>
          </p:cNvPr>
          <p:cNvSpPr>
            <a:spLocks noGrp="1"/>
          </p:cNvSpPr>
          <p:nvPr>
            <p:ph type="body" sz="quarter" idx="15"/>
          </p:nvPr>
        </p:nvSpPr>
        <p:spPr>
          <a:xfrm>
            <a:off x="331304" y="1272210"/>
            <a:ext cx="4545496" cy="3014042"/>
          </a:xfrm>
        </p:spPr>
        <p:txBody>
          <a:bodyPr/>
          <a:lstStyle/>
          <a:p>
            <a:pPr marL="234950" indent="-222250">
              <a:lnSpc>
                <a:spcPct val="100000"/>
              </a:lnSpc>
              <a:spcAft>
                <a:spcPts val="600"/>
              </a:spcAft>
              <a:buClr>
                <a:srgbClr val="E86A66"/>
              </a:buClr>
              <a:buSzPct val="90000"/>
            </a:pPr>
            <a:r>
              <a:rPr lang="en-US" sz="1200" dirty="0">
                <a:latin typeface="+mn-lt"/>
              </a:rPr>
              <a:t>Recently, I served the public interest at The MITRE Corporation as an accessibility human-centered engineer supporting U.S. federal agencies. To support local government, I volunteer </a:t>
            </a:r>
            <a:br>
              <a:rPr lang="en-US" sz="1200" dirty="0">
                <a:latin typeface="+mn-lt"/>
              </a:rPr>
            </a:br>
            <a:r>
              <a:rPr lang="en-US" sz="1200" dirty="0">
                <a:latin typeface="+mn-lt"/>
              </a:rPr>
              <a:t>with U.S. Digital Response.</a:t>
            </a:r>
          </a:p>
          <a:p>
            <a:pPr marL="234950" indent="-222250">
              <a:lnSpc>
                <a:spcPct val="100000"/>
              </a:lnSpc>
              <a:spcAft>
                <a:spcPts val="600"/>
              </a:spcAft>
              <a:buClr>
                <a:srgbClr val="E86A66"/>
              </a:buClr>
              <a:buSzPct val="90000"/>
            </a:pPr>
            <a:r>
              <a:rPr lang="en-US" sz="1200" dirty="0">
                <a:latin typeface="+mn-lt"/>
              </a:rPr>
              <a:t>I’m earning a master’s in public administration at the </a:t>
            </a:r>
            <a:br>
              <a:rPr lang="en-US" sz="1200" dirty="0">
                <a:latin typeface="+mn-lt"/>
              </a:rPr>
            </a:br>
            <a:r>
              <a:rPr lang="en-US" sz="1200" dirty="0">
                <a:latin typeface="+mn-lt"/>
              </a:rPr>
              <a:t>Maxwell School of Citizenship &amp; Public Affairs at </a:t>
            </a:r>
            <a:br>
              <a:rPr lang="en-US" sz="1200" dirty="0">
                <a:latin typeface="+mn-lt"/>
              </a:rPr>
            </a:br>
            <a:r>
              <a:rPr lang="en-US" sz="1200" dirty="0">
                <a:latin typeface="+mn-lt"/>
              </a:rPr>
              <a:t>Syracuse University.</a:t>
            </a:r>
          </a:p>
          <a:p>
            <a:pPr marL="234950" indent="-222250">
              <a:lnSpc>
                <a:spcPct val="100000"/>
              </a:lnSpc>
              <a:spcAft>
                <a:spcPts val="600"/>
              </a:spcAft>
              <a:buClr>
                <a:srgbClr val="E86A66"/>
              </a:buClr>
              <a:buSzPct val="90000"/>
            </a:pPr>
            <a:r>
              <a:rPr lang="en-US" sz="1200" dirty="0">
                <a:latin typeface="+mn-lt"/>
              </a:rPr>
              <a:t>I’m an Invited Expert with the Worldwide Web Consortium (W3C) Accessibility Guidelines Working Group. I chair a community group and am active on other working groups. </a:t>
            </a:r>
            <a:br>
              <a:rPr lang="en-US" sz="1200" dirty="0">
                <a:latin typeface="+mn-lt"/>
              </a:rPr>
            </a:br>
            <a:r>
              <a:rPr lang="en-US" sz="1200" dirty="0">
                <a:latin typeface="+mn-lt"/>
              </a:rPr>
              <a:t>If you’re looking to participate with the W3C, please reach </a:t>
            </a:r>
            <a:br>
              <a:rPr lang="en-US" sz="1200" dirty="0">
                <a:latin typeface="+mn-lt"/>
              </a:rPr>
            </a:br>
            <a:r>
              <a:rPr lang="en-US" sz="1200" dirty="0">
                <a:latin typeface="+mn-lt"/>
              </a:rPr>
              <a:t>out and I’ll help connect you.</a:t>
            </a:r>
          </a:p>
        </p:txBody>
      </p:sp>
      <p:pic>
        <p:nvPicPr>
          <p:cNvPr id="2" name="Picture 6" descr="U.S. Digital Response">
            <a:extLst>
              <a:ext uri="{FF2B5EF4-FFF2-40B4-BE49-F238E27FC236}">
                <a16:creationId xmlns:a16="http://schemas.microsoft.com/office/drawing/2014/main" id="{3B9DE910-887D-1207-00DE-B7D5AA9AA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8" y="3720108"/>
            <a:ext cx="1324805" cy="3615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yracuse University, Maxwell School">
            <a:extLst>
              <a:ext uri="{FF2B5EF4-FFF2-40B4-BE49-F238E27FC236}">
                <a16:creationId xmlns:a16="http://schemas.microsoft.com/office/drawing/2014/main" id="{BBAEE82D-6E1D-B550-F332-52AB3F966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952" y="4266892"/>
            <a:ext cx="1489345" cy="3888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W3C">
            <a:extLst>
              <a:ext uri="{FF2B5EF4-FFF2-40B4-BE49-F238E27FC236}">
                <a16:creationId xmlns:a16="http://schemas.microsoft.com/office/drawing/2014/main" id="{8C16F638-5873-1672-DBD2-12C06CBBFB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09" r="24643"/>
          <a:stretch>
            <a:fillRect/>
          </a:stretch>
        </p:blipFill>
        <p:spPr bwMode="auto">
          <a:xfrm>
            <a:off x="2124023" y="3653451"/>
            <a:ext cx="928666" cy="9007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MITRE Corporation - Membership">
            <a:extLst>
              <a:ext uri="{FF2B5EF4-FFF2-40B4-BE49-F238E27FC236}">
                <a16:creationId xmlns:a16="http://schemas.microsoft.com/office/drawing/2014/main" id="{4B582784-D773-A5D6-FBCA-8A72E07BD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3661" y="3763617"/>
            <a:ext cx="1153032" cy="6775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EABC1DA-5EEA-B4E5-BD8C-D4AB65EE9CDC}"/>
              </a:ext>
            </a:extLst>
          </p:cNvPr>
          <p:cNvSpPr>
            <a:spLocks noGrp="1"/>
          </p:cNvSpPr>
          <p:nvPr>
            <p:ph type="sldNum" sz="quarter" idx="12"/>
          </p:nvPr>
        </p:nvSpPr>
        <p:spPr/>
        <p:txBody>
          <a:bodyPr/>
          <a:lstStyle/>
          <a:p>
            <a:fld id="{BECF63ED-5365-0347-943C-46237B9951C9}" type="slidenum">
              <a:rPr lang="en-US" smtClean="0"/>
              <a:t>4</a:t>
            </a:fld>
            <a:endParaRPr lang="en-US" dirty="0"/>
          </a:p>
        </p:txBody>
      </p:sp>
    </p:spTree>
    <p:extLst>
      <p:ext uri="{BB962C8B-B14F-4D97-AF65-F5344CB8AC3E}">
        <p14:creationId xmlns:p14="http://schemas.microsoft.com/office/powerpoint/2010/main" val="3300682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laque on a rock&#10;&#10;AI-generated content may be incorrect.">
            <a:extLst>
              <a:ext uri="{FF2B5EF4-FFF2-40B4-BE49-F238E27FC236}">
                <a16:creationId xmlns:a16="http://schemas.microsoft.com/office/drawing/2014/main" id="{EB0C0570-2B71-4449-079B-6DCA8CEA1745}"/>
              </a:ext>
            </a:extLst>
          </p:cNvPr>
          <p:cNvPicPr>
            <a:picLocks noGrp="1" noChangeAspect="1"/>
          </p:cNvPicPr>
          <p:nvPr>
            <p:ph sz="quarter" idx="16"/>
          </p:nvPr>
        </p:nvPicPr>
        <p:blipFill>
          <a:blip r:embed="rId2"/>
          <a:srcRect l="13972" t="13972" r="7022" b="7022"/>
          <a:stretch>
            <a:fillRect/>
          </a:stretch>
        </p:blipFill>
        <p:spPr>
          <a:xfrm>
            <a:off x="4943475" y="0"/>
            <a:ext cx="3857625" cy="5143500"/>
          </a:xfrm>
        </p:spPr>
      </p:pic>
      <p:sp>
        <p:nvSpPr>
          <p:cNvPr id="3" name="Slide Number Placeholder 2">
            <a:extLst>
              <a:ext uri="{FF2B5EF4-FFF2-40B4-BE49-F238E27FC236}">
                <a16:creationId xmlns:a16="http://schemas.microsoft.com/office/drawing/2014/main" id="{DE436127-E8D9-A07E-0903-8912BA86E86E}"/>
              </a:ext>
            </a:extLst>
          </p:cNvPr>
          <p:cNvSpPr>
            <a:spLocks noGrp="1"/>
          </p:cNvSpPr>
          <p:nvPr>
            <p:ph type="sldNum" sz="quarter" idx="12"/>
          </p:nvPr>
        </p:nvSpPr>
        <p:spPr/>
        <p:txBody>
          <a:bodyPr/>
          <a:lstStyle/>
          <a:p>
            <a:fld id="{BECF63ED-5365-0347-943C-46237B9951C9}" type="slidenum">
              <a:rPr lang="en-US" smtClean="0"/>
              <a:t>5</a:t>
            </a:fld>
            <a:endParaRPr lang="en-US" dirty="0"/>
          </a:p>
        </p:txBody>
      </p:sp>
      <p:sp>
        <p:nvSpPr>
          <p:cNvPr id="4" name="Title 3">
            <a:extLst>
              <a:ext uri="{FF2B5EF4-FFF2-40B4-BE49-F238E27FC236}">
                <a16:creationId xmlns:a16="http://schemas.microsoft.com/office/drawing/2014/main" id="{2EE899FB-D49B-0C83-EADD-2F115F0295C2}"/>
              </a:ext>
            </a:extLst>
          </p:cNvPr>
          <p:cNvSpPr>
            <a:spLocks noGrp="1"/>
          </p:cNvSpPr>
          <p:nvPr>
            <p:ph type="title"/>
          </p:nvPr>
        </p:nvSpPr>
        <p:spPr/>
        <p:txBody>
          <a:bodyPr/>
          <a:lstStyle/>
          <a:p>
            <a:r>
              <a:rPr lang="en-US" b="1" dirty="0"/>
              <a:t>Coincidentally…</a:t>
            </a:r>
          </a:p>
        </p:txBody>
      </p:sp>
      <p:sp>
        <p:nvSpPr>
          <p:cNvPr id="5" name="Text Placeholder 4">
            <a:extLst>
              <a:ext uri="{FF2B5EF4-FFF2-40B4-BE49-F238E27FC236}">
                <a16:creationId xmlns:a16="http://schemas.microsoft.com/office/drawing/2014/main" id="{F918C408-80D1-7172-B871-38962D43278B}"/>
              </a:ext>
            </a:extLst>
          </p:cNvPr>
          <p:cNvSpPr>
            <a:spLocks noGrp="1"/>
          </p:cNvSpPr>
          <p:nvPr>
            <p:ph type="body" sz="quarter" idx="14"/>
          </p:nvPr>
        </p:nvSpPr>
        <p:spPr>
          <a:xfrm>
            <a:off x="320040" y="1097281"/>
            <a:ext cx="4224528" cy="685800"/>
          </a:xfrm>
        </p:spPr>
        <p:txBody>
          <a:bodyPr/>
          <a:lstStyle/>
          <a:p>
            <a:r>
              <a:rPr lang="en-US" sz="2000" dirty="0"/>
              <a:t>I live across from where Admiral Grace Murray Hopper lived.</a:t>
            </a:r>
          </a:p>
        </p:txBody>
      </p:sp>
    </p:spTree>
    <p:extLst>
      <p:ext uri="{BB962C8B-B14F-4D97-AF65-F5344CB8AC3E}">
        <p14:creationId xmlns:p14="http://schemas.microsoft.com/office/powerpoint/2010/main" val="30264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657"/>
            <a:lum/>
          </a:blip>
          <a:srcRect/>
          <a:stretch>
            <a:fillRect r="64000"/>
          </a:stretch>
        </a:blip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C7D947-3D4F-BF39-928C-FDB81C391B9E}"/>
              </a:ext>
            </a:extLst>
          </p:cNvPr>
          <p:cNvSpPr>
            <a:spLocks noGrp="1"/>
          </p:cNvSpPr>
          <p:nvPr>
            <p:ph type="title" idx="4294967295"/>
          </p:nvPr>
        </p:nvSpPr>
        <p:spPr>
          <a:xfrm>
            <a:off x="3790950" y="914400"/>
            <a:ext cx="4905375"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4800" b="0" i="0" u="none" strike="noStrike" kern="0" cap="none" spc="0" normalizeH="0" baseline="0" noProof="0" dirty="0">
                <a:ln>
                  <a:noFill/>
                </a:ln>
                <a:solidFill>
                  <a:schemeClr val="accent3">
                    <a:lumMod val="90000"/>
                    <a:lumOff val="10000"/>
                  </a:schemeClr>
                </a:solidFill>
                <a:effectLst/>
                <a:uLnTx/>
                <a:uFillTx/>
                <a:latin typeface="+mj-lt"/>
                <a:ea typeface="Proxima Nova"/>
                <a:cs typeface="Arial Black" panose="020B0604020202020204" pitchFamily="34" charset="0"/>
                <a:sym typeface="Proxima Nova"/>
              </a:rPr>
              <a:t>Questions</a:t>
            </a:r>
          </a:p>
        </p:txBody>
      </p:sp>
      <p:sp>
        <p:nvSpPr>
          <p:cNvPr id="3" name="Subtitle 2">
            <a:extLst>
              <a:ext uri="{FF2B5EF4-FFF2-40B4-BE49-F238E27FC236}">
                <a16:creationId xmlns:a16="http://schemas.microsoft.com/office/drawing/2014/main" id="{8F5B4727-833B-FAC0-EB7B-43ED98C1506D}"/>
              </a:ext>
            </a:extLst>
          </p:cNvPr>
          <p:cNvSpPr>
            <a:spLocks noGrp="1"/>
          </p:cNvSpPr>
          <p:nvPr>
            <p:ph type="subTitle" idx="2"/>
          </p:nvPr>
        </p:nvSpPr>
        <p:spPr>
          <a:xfrm>
            <a:off x="3533775" y="1371600"/>
            <a:ext cx="5229224" cy="3142500"/>
          </a:xfrm>
        </p:spPr>
        <p:txBody>
          <a:bodyPr/>
          <a:lstStyle/>
          <a:p>
            <a:pPr marL="285750" indent="-285750">
              <a:spcAft>
                <a:spcPts val="1200"/>
              </a:spcAft>
              <a:buClr>
                <a:srgbClr val="E86A66"/>
              </a:buClr>
              <a:buSzPct val="120000"/>
              <a:buFont typeface="Arial" panose="020B0604020202020204" pitchFamily="34" charset="0"/>
              <a:buChar char="•"/>
            </a:pPr>
            <a:r>
              <a:rPr lang="en-US" sz="1800" dirty="0"/>
              <a:t>How can rigorous qualitative methods be adapted to public policy contexts to effectively broaden participation in STEM institutions and organizations?</a:t>
            </a:r>
          </a:p>
          <a:p>
            <a:pPr marL="285750" indent="-285750">
              <a:spcAft>
                <a:spcPts val="1200"/>
              </a:spcAft>
              <a:buClr>
                <a:srgbClr val="E86A66"/>
              </a:buClr>
              <a:buSzPct val="120000"/>
              <a:buFont typeface="Arial" panose="020B0604020202020204" pitchFamily="34" charset="0"/>
              <a:buChar char="•"/>
            </a:pPr>
            <a:r>
              <a:rPr lang="en-US" sz="1800" dirty="0"/>
              <a:t>What if qualitative research methods are not included in public policy processes?</a:t>
            </a:r>
          </a:p>
          <a:p>
            <a:pPr marL="285750" indent="-285750">
              <a:spcAft>
                <a:spcPts val="1200"/>
              </a:spcAft>
              <a:buClr>
                <a:srgbClr val="E86A66"/>
              </a:buClr>
              <a:buSzPct val="120000"/>
              <a:buFont typeface="Arial" panose="020B0604020202020204" pitchFamily="34" charset="0"/>
              <a:buChar char="•"/>
            </a:pPr>
            <a:r>
              <a:rPr lang="en-US" sz="1800" dirty="0"/>
              <a:t>What qualitative methodologies can support broadening participation efforts?</a:t>
            </a:r>
          </a:p>
        </p:txBody>
      </p:sp>
      <p:sp>
        <p:nvSpPr>
          <p:cNvPr id="4" name="Slide Number Placeholder 3">
            <a:extLst>
              <a:ext uri="{FF2B5EF4-FFF2-40B4-BE49-F238E27FC236}">
                <a16:creationId xmlns:a16="http://schemas.microsoft.com/office/drawing/2014/main" id="{1FB36332-208E-DCCB-D020-5E1AD8ED9701}"/>
              </a:ext>
            </a:extLst>
          </p:cNvPr>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189733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14618DA-BE0D-27A8-2369-0805F802DFCE}"/>
              </a:ext>
            </a:extLst>
          </p:cNvPr>
          <p:cNvSpPr>
            <a:spLocks noGrp="1"/>
          </p:cNvSpPr>
          <p:nvPr>
            <p:ph type="title" idx="4294967295"/>
          </p:nvPr>
        </p:nvSpPr>
        <p:spPr>
          <a:xfrm>
            <a:off x="571500" y="295275"/>
            <a:ext cx="8396288" cy="48577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1200" b="0" i="0" u="none" strike="noStrike" kern="0" cap="none" spc="0" normalizeH="0" baseline="0" noProof="0" dirty="0">
                <a:ln>
                  <a:noFill/>
                </a:ln>
                <a:solidFill>
                  <a:schemeClr val="bg2"/>
                </a:solidFill>
                <a:effectLst/>
                <a:uLnTx/>
                <a:uFillTx/>
                <a:latin typeface="Arial" panose="020B0604020202020204" pitchFamily="34" charset="0"/>
                <a:ea typeface="Proxima Nova"/>
                <a:cs typeface="Arial" panose="020B0604020202020204" pitchFamily="34" charset="0"/>
                <a:sym typeface="Proxima Nova"/>
              </a:rPr>
              <a:t>Quote from an interview participant</a:t>
            </a:r>
          </a:p>
        </p:txBody>
      </p:sp>
      <p:sp>
        <p:nvSpPr>
          <p:cNvPr id="3" name="Subtitle 2">
            <a:extLst>
              <a:ext uri="{FF2B5EF4-FFF2-40B4-BE49-F238E27FC236}">
                <a16:creationId xmlns:a16="http://schemas.microsoft.com/office/drawing/2014/main" id="{4720DC55-D075-B35D-38E1-7523AF68526A}"/>
              </a:ext>
            </a:extLst>
          </p:cNvPr>
          <p:cNvSpPr>
            <a:spLocks noGrp="1"/>
          </p:cNvSpPr>
          <p:nvPr>
            <p:ph type="subTitle" idx="3"/>
          </p:nvPr>
        </p:nvSpPr>
        <p:spPr>
          <a:xfrm>
            <a:off x="571525" y="854765"/>
            <a:ext cx="7806121" cy="1448975"/>
          </a:xfrm>
        </p:spPr>
        <p:txBody>
          <a:bodyPr/>
          <a:lstStyle/>
          <a:p>
            <a:pPr marL="117475" indent="-104775"/>
            <a:r>
              <a:rPr lang="en-US" sz="3200" b="1" dirty="0">
                <a:solidFill>
                  <a:schemeClr val="accent3">
                    <a:lumMod val="90000"/>
                    <a:lumOff val="10000"/>
                  </a:schemeClr>
                </a:solidFill>
              </a:rPr>
              <a:t>“If you bring historically excluded groups into an environment that’s not inclusive, they are only surviving it.”</a:t>
            </a:r>
          </a:p>
          <a:p>
            <a:pPr>
              <a:spcBef>
                <a:spcPts val="1800"/>
              </a:spcBef>
            </a:pPr>
            <a:r>
              <a:rPr lang="en-US" sz="1800" dirty="0">
                <a:solidFill>
                  <a:schemeClr val="bg2"/>
                </a:solidFill>
              </a:rPr>
              <a:t>Rigorous human-centered methodologies </a:t>
            </a:r>
            <a:r>
              <a:rPr lang="en-US" sz="1800" i="1" dirty="0">
                <a:solidFill>
                  <a:schemeClr val="bg2"/>
                </a:solidFill>
              </a:rPr>
              <a:t>must</a:t>
            </a:r>
            <a:r>
              <a:rPr lang="en-US" sz="1800" dirty="0">
                <a:solidFill>
                  <a:schemeClr val="bg2"/>
                </a:solidFill>
              </a:rPr>
              <a:t> prioritize the spectrum </a:t>
            </a:r>
            <a:br>
              <a:rPr lang="en-US" sz="1800" dirty="0">
                <a:solidFill>
                  <a:schemeClr val="bg2"/>
                </a:solidFill>
              </a:rPr>
            </a:br>
            <a:r>
              <a:rPr lang="en-US" sz="1800" dirty="0">
                <a:solidFill>
                  <a:schemeClr val="bg2"/>
                </a:solidFill>
              </a:rPr>
              <a:t>of lived experiences and expertise, are necessary to foster robust and collaborative environments, policies, and services.</a:t>
            </a:r>
          </a:p>
        </p:txBody>
      </p:sp>
      <p:sp>
        <p:nvSpPr>
          <p:cNvPr id="5" name="Slide Number Placeholder 4">
            <a:extLst>
              <a:ext uri="{FF2B5EF4-FFF2-40B4-BE49-F238E27FC236}">
                <a16:creationId xmlns:a16="http://schemas.microsoft.com/office/drawing/2014/main" id="{AC487145-E776-95CC-2BCF-64B5EE6E1B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091088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64000"/>
          </a:stretch>
        </a:blip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5E5960-9DFC-1C02-0646-8DF438F34550}"/>
              </a:ext>
            </a:extLst>
          </p:cNvPr>
          <p:cNvSpPr>
            <a:spLocks noGrp="1"/>
          </p:cNvSpPr>
          <p:nvPr>
            <p:ph type="title" idx="4294967295"/>
          </p:nvPr>
        </p:nvSpPr>
        <p:spPr>
          <a:xfrm>
            <a:off x="3676650" y="409575"/>
            <a:ext cx="5048250" cy="1566863"/>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We need rigorous, human-centered research methods to ensure organizations, both academic and work,  consider the spectrum of humanity’s lived experiences and expertise.</a:t>
            </a:r>
          </a:p>
        </p:txBody>
      </p:sp>
      <p:sp>
        <p:nvSpPr>
          <p:cNvPr id="8" name="Subtitle 7">
            <a:extLst>
              <a:ext uri="{FF2B5EF4-FFF2-40B4-BE49-F238E27FC236}">
                <a16:creationId xmlns:a16="http://schemas.microsoft.com/office/drawing/2014/main" id="{1DAC60C3-2AB7-0DCD-C1E5-F99050CAF4BC}"/>
              </a:ext>
            </a:extLst>
          </p:cNvPr>
          <p:cNvSpPr>
            <a:spLocks noGrp="1"/>
          </p:cNvSpPr>
          <p:nvPr>
            <p:ph type="subTitle" idx="3"/>
          </p:nvPr>
        </p:nvSpPr>
        <p:spPr>
          <a:xfrm>
            <a:off x="3419475" y="2194559"/>
            <a:ext cx="5133976" cy="1680755"/>
          </a:xfrm>
        </p:spPr>
        <p:txBody>
          <a:bodyPr/>
          <a:lstStyle/>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When it comes to the public sector, multiple perspectives must be considered for policy effectiveness.</a:t>
            </a:r>
          </a:p>
          <a:p>
            <a:pPr marL="285750" indent="-285750">
              <a:spcAft>
                <a:spcPts val="1200"/>
              </a:spcAft>
              <a:buClr>
                <a:srgbClr val="E86A66"/>
              </a:buClr>
              <a:buSzPct val="120000"/>
              <a:buFont typeface="Arial" panose="020B0604020202020204" pitchFamily="34" charset="0"/>
              <a:buChar char="•"/>
            </a:pPr>
            <a:r>
              <a:rPr lang="en-US" sz="1800" dirty="0">
                <a:solidFill>
                  <a:schemeClr val="bg2"/>
                </a:solidFill>
              </a:rPr>
              <a:t>If only quantitative data is considered, policy will fail as shown by numerous initiatives that failed to consider qualitative data.</a:t>
            </a:r>
          </a:p>
        </p:txBody>
      </p:sp>
      <p:sp>
        <p:nvSpPr>
          <p:cNvPr id="5" name="Slide Number Placeholder 4">
            <a:extLst>
              <a:ext uri="{FF2B5EF4-FFF2-40B4-BE49-F238E27FC236}">
                <a16:creationId xmlns:a16="http://schemas.microsoft.com/office/drawing/2014/main" id="{9B18383E-CAA0-510F-D38E-0931921129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71115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72BAF-0BB4-95CC-147E-93BFF5813A11}"/>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90000"/>
                    <a:lumOff val="10000"/>
                  </a:schemeClr>
                </a:solidFill>
                <a:effectLst/>
                <a:uLnTx/>
                <a:uFillTx/>
                <a:latin typeface="Arial" panose="020B0604020202020204" pitchFamily="34" charset="0"/>
                <a:ea typeface="Proxima Nova"/>
                <a:cs typeface="Arial" panose="020B0604020202020204" pitchFamily="34" charset="0"/>
                <a:sym typeface="Proxima Nova"/>
              </a:rPr>
              <a:t>New human-centered qualitative research methods… </a:t>
            </a:r>
          </a:p>
        </p:txBody>
      </p:sp>
      <p:sp>
        <p:nvSpPr>
          <p:cNvPr id="3" name="Subtitle 2">
            <a:extLst>
              <a:ext uri="{FF2B5EF4-FFF2-40B4-BE49-F238E27FC236}">
                <a16:creationId xmlns:a16="http://schemas.microsoft.com/office/drawing/2014/main" id="{37F76085-F2B1-E84B-28C0-D209E1415027}"/>
              </a:ext>
            </a:extLst>
          </p:cNvPr>
          <p:cNvSpPr>
            <a:spLocks noGrp="1"/>
          </p:cNvSpPr>
          <p:nvPr>
            <p:ph type="subTitle" idx="2"/>
          </p:nvPr>
        </p:nvSpPr>
        <p:spPr>
          <a:xfrm>
            <a:off x="571525" y="1371600"/>
            <a:ext cx="8162900" cy="2276475"/>
          </a:xfrm>
        </p:spPr>
        <p:txBody>
          <a:bodyPr numCol="2" spcCol="365760"/>
          <a:lstStyle/>
          <a:p>
            <a:pPr>
              <a:spcAft>
                <a:spcPts val="1200"/>
              </a:spcAft>
            </a:pPr>
            <a:r>
              <a:rPr lang="en-US" dirty="0">
                <a:solidFill>
                  <a:schemeClr val="bg2"/>
                </a:solidFill>
              </a:rPr>
              <a:t>…can reduce bias, highlight all voices, and demonstrate inclusive approaches to meet mandates of the 2022 CHIPS &amp; Science Act to measure “ability to attract and retain a diverse and nontraditional student [and staff] population in the fields of science, technology, engineering, and mathematics.”</a:t>
            </a:r>
          </a:p>
          <a:p>
            <a:pPr>
              <a:spcAft>
                <a:spcPts val="1200"/>
              </a:spcAft>
            </a:pPr>
            <a:r>
              <a:rPr lang="en-US" dirty="0">
                <a:solidFill>
                  <a:schemeClr val="bg2"/>
                </a:solidFill>
              </a:rPr>
              <a:t>To meet this act’s mandate, we recruited diverse perspectives, especially historically excluded populations, noted intersectional data patterns, and used automated verbatim transcription to reduce biases from notetaker interpretation.</a:t>
            </a:r>
          </a:p>
        </p:txBody>
      </p:sp>
      <p:sp>
        <p:nvSpPr>
          <p:cNvPr id="4" name="Slide Number Placeholder 3">
            <a:extLst>
              <a:ext uri="{FF2B5EF4-FFF2-40B4-BE49-F238E27FC236}">
                <a16:creationId xmlns:a16="http://schemas.microsoft.com/office/drawing/2014/main" id="{F86911AD-3042-AA53-C64A-3EEDCC73E158}"/>
              </a:ext>
            </a:extLst>
          </p:cNvPr>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1031753205"/>
      </p:ext>
    </p:extLst>
  </p:cSld>
  <p:clrMapOvr>
    <a:masterClrMapping/>
  </p:clrMapOvr>
</p:sld>
</file>

<file path=ppt/theme/theme1.xml><?xml version="1.0" encoding="utf-8"?>
<a:theme xmlns:a="http://schemas.openxmlformats.org/drawingml/2006/main" name="Simple Light">
  <a:themeElements>
    <a:clrScheme name="Simple Light">
      <a:dk1>
        <a:srgbClr val="191919"/>
      </a:dk1>
      <a:lt1>
        <a:srgbClr val="FFFFFF"/>
      </a:lt1>
      <a:dk2>
        <a:srgbClr val="595959"/>
      </a:dk2>
      <a:lt2>
        <a:srgbClr val="F1EFEF"/>
      </a:lt2>
      <a:accent1>
        <a:srgbClr val="A32383"/>
      </a:accent1>
      <a:accent2>
        <a:srgbClr val="ABCCDD"/>
      </a:accent2>
      <a:accent3>
        <a:srgbClr val="22071D"/>
      </a:accent3>
      <a:accent4>
        <a:srgbClr val="263853"/>
      </a:accent4>
      <a:accent5>
        <a:srgbClr val="1B4F8C"/>
      </a:accent5>
      <a:accent6>
        <a:srgbClr val="CE7CA2"/>
      </a:accent6>
      <a:hlink>
        <a:srgbClr val="9900FF"/>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0640761EE2D746BF37D3AF18A34C4C" ma:contentTypeVersion="4" ma:contentTypeDescription="Create a new document." ma:contentTypeScope="" ma:versionID="a3e092a7c92f581d968ed57a557808ec">
  <xsd:schema xmlns:xsd="http://www.w3.org/2001/XMLSchema" xmlns:xs="http://www.w3.org/2001/XMLSchema" xmlns:p="http://schemas.microsoft.com/office/2006/metadata/properties" xmlns:ns2="ffe2c4f1-4183-4e93-b928-9a0bd71e7ccb" targetNamespace="http://schemas.microsoft.com/office/2006/metadata/properties" ma:root="true" ma:fieldsID="a026ab3abee6fec663855799c5923afd" ns2:_="">
    <xsd:import namespace="ffe2c4f1-4183-4e93-b928-9a0bd71e7cc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2c4f1-4183-4e93-b928-9a0bd71e7c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C8D2CF-F2E0-42B2-AA67-1C5F41EC1B1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DF393F8-2EC4-42C7-9E97-3100EBB1183A}">
  <ds:schemaRefs>
    <ds:schemaRef ds:uri="http://schemas.microsoft.com/sharepoint/v3/contenttype/forms"/>
  </ds:schemaRefs>
</ds:datastoreItem>
</file>

<file path=customXml/itemProps3.xml><?xml version="1.0" encoding="utf-8"?>
<ds:datastoreItem xmlns:ds="http://schemas.openxmlformats.org/officeDocument/2006/customXml" ds:itemID="{66755BF2-AE5A-44EE-B91F-EE1279F3B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2c4f1-4183-4e93-b928-9a0bd71e7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2916</TotalTime>
  <Words>1307</Words>
  <Application>Microsoft Macintosh PowerPoint</Application>
  <PresentationFormat>On-screen Show (16:9)</PresentationFormat>
  <Paragraphs>100</Paragraphs>
  <Slides>24</Slides>
  <Notes>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Proxima Nova</vt:lpstr>
      <vt:lpstr>Arial Black</vt:lpstr>
      <vt:lpstr>Proxima Nova Semibold</vt:lpstr>
      <vt:lpstr>Arial</vt:lpstr>
      <vt:lpstr>Simple Light</vt:lpstr>
      <vt:lpstr>GHC Intro</vt:lpstr>
      <vt:lpstr>Rigorous Qualitative Human-Centered Methods to Inform Criteria for Broadening Participation  in Institutions and Organizations</vt:lpstr>
      <vt:lpstr>Rigorous Qualitative Human-Centered Methods to Inform Criteria for Broadening Participation  in Institutions and Organizations</vt:lpstr>
      <vt:lpstr>Hi! I’m Jen Strickland.</vt:lpstr>
      <vt:lpstr>Coincidentally…</vt:lpstr>
      <vt:lpstr>Questions</vt:lpstr>
      <vt:lpstr>Quote from an interview participant</vt:lpstr>
      <vt:lpstr>We need rigorous, human-centered research methods to ensure organizations, both academic and work,  consider the spectrum of humanity’s lived experiences and expertise.</vt:lpstr>
      <vt:lpstr>New human-centered qualitative research methods… </vt:lpstr>
      <vt:lpstr>Method Development</vt:lpstr>
      <vt:lpstr>Background</vt:lpstr>
      <vt:lpstr>Indi Young</vt:lpstr>
      <vt:lpstr>Design Justice</vt:lpstr>
      <vt:lpstr>Combining Design Justice and Indi Young’s Listening Sessions, in an adapted variation…</vt:lpstr>
      <vt:lpstr>The Method</vt:lpstr>
      <vt:lpstr>The Steps</vt:lpstr>
      <vt:lpstr>Table 1. Example of Gaps Analysis — Recruiting Sampling Requirement</vt:lpstr>
      <vt:lpstr>Table 2. Example of Category Analysis —Demographics of Participants</vt:lpstr>
      <vt:lpstr>Figure 1. Specialized Template</vt:lpstr>
      <vt:lpstr>Figure 2. Example Mental Model Diagram with Opportunity Mapping</vt:lpstr>
      <vt:lpstr>Results</vt:lpstr>
      <vt:lpstr>Summary</vt:lpstr>
      <vt:lpstr>Thank you!  ツ</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 Strickland</cp:lastModifiedBy>
  <cp:revision>79</cp:revision>
  <dcterms:modified xsi:type="dcterms:W3CDTF">2025-10-29T18:23:36Z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0x010100E50640761EE2D746BF37D3AF18A34C4C</vt:lpwstr>
  </property>
</Properties>
</file>